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766" r:id="rId1"/>
    <p:sldMasterId id="2147484793" r:id="rId2"/>
  </p:sldMasterIdLst>
  <p:notesMasterIdLst>
    <p:notesMasterId r:id="rId21"/>
  </p:notesMasterIdLst>
  <p:sldIdLst>
    <p:sldId id="2979" r:id="rId3"/>
    <p:sldId id="2997" r:id="rId4"/>
    <p:sldId id="309" r:id="rId5"/>
    <p:sldId id="2980" r:id="rId6"/>
    <p:sldId id="2981" r:id="rId7"/>
    <p:sldId id="2982" r:id="rId8"/>
    <p:sldId id="2983" r:id="rId9"/>
    <p:sldId id="2984" r:id="rId10"/>
    <p:sldId id="3000" r:id="rId11"/>
    <p:sldId id="2986" r:id="rId12"/>
    <p:sldId id="2999" r:id="rId13"/>
    <p:sldId id="2989" r:id="rId14"/>
    <p:sldId id="2990" r:id="rId15"/>
    <p:sldId id="2991" r:id="rId16"/>
    <p:sldId id="2992" r:id="rId17"/>
    <p:sldId id="2993" r:id="rId18"/>
    <p:sldId id="2995" r:id="rId19"/>
    <p:sldId id="2994" r:id="rId20"/>
  </p:sldIdLst>
  <p:sldSz cx="9906000" cy="6858000" type="A4"/>
  <p:notesSz cx="6797675" cy="9926638"/>
  <p:custDataLst>
    <p:tags r:id="rId2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742EF3F-F313-4D3A-9136-BEE4C1B51948}">
          <p14:sldIdLst>
            <p14:sldId id="2979"/>
            <p14:sldId id="2997"/>
            <p14:sldId id="309"/>
            <p14:sldId id="2980"/>
            <p14:sldId id="2981"/>
            <p14:sldId id="2982"/>
            <p14:sldId id="2983"/>
            <p14:sldId id="2984"/>
            <p14:sldId id="3000"/>
            <p14:sldId id="2986"/>
            <p14:sldId id="2999"/>
            <p14:sldId id="2989"/>
            <p14:sldId id="2990"/>
            <p14:sldId id="2991"/>
            <p14:sldId id="2992"/>
            <p14:sldId id="2993"/>
            <p14:sldId id="2995"/>
          </p14:sldIdLst>
        </p14:section>
        <p14:section name="Section sans titre" id="{52F85EA3-002A-4561-A46F-83CE79F9C433}">
          <p14:sldIdLst>
            <p14:sldId id="29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194" userDrawn="1">
          <p15:clr>
            <a:srgbClr val="A4A3A4"/>
          </p15:clr>
        </p15:guide>
        <p15:guide id="3" pos="6091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1005">
          <p15:clr>
            <a:srgbClr val="A4A3A4"/>
          </p15:clr>
        </p15:guide>
        <p15:guide id="6" pos="289">
          <p15:clr>
            <a:srgbClr val="A4A3A4"/>
          </p15:clr>
        </p15:guide>
        <p15:guide id="7" pos="5472">
          <p15:clr>
            <a:srgbClr val="A4A3A4"/>
          </p15:clr>
        </p15:guide>
        <p15:guide id="8" orient="horz" pos="1148">
          <p15:clr>
            <a:srgbClr val="A4A3A4"/>
          </p15:clr>
        </p15:guide>
        <p15:guide id="9" orient="horz" pos="885">
          <p15:clr>
            <a:srgbClr val="A4A3A4"/>
          </p15:clr>
        </p15:guide>
        <p15:guide id="10" pos="6040">
          <p15:clr>
            <a:srgbClr val="A4A3A4"/>
          </p15:clr>
        </p15:guide>
        <p15:guide id="11" orient="horz">
          <p15:clr>
            <a:srgbClr val="A4A3A4"/>
          </p15:clr>
        </p15:guide>
        <p15:guide id="12" pos="293">
          <p15:clr>
            <a:srgbClr val="A4A3A4"/>
          </p15:clr>
        </p15:guide>
        <p15:guide id="13" pos="60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ita ARHMIR" initials="GA" lastIdx="1" clrIdx="0">
    <p:extLst>
      <p:ext uri="{19B8F6BF-5375-455C-9EA6-DF929625EA0E}">
        <p15:presenceInfo xmlns:p15="http://schemas.microsoft.com/office/powerpoint/2012/main" userId="Ghita ARHMIR" providerId="None"/>
      </p:ext>
    </p:extLst>
  </p:cmAuthor>
  <p:cmAuthor id="2" name="FARAH RHOUNI" initials="FR" lastIdx="1" clrIdx="1">
    <p:extLst>
      <p:ext uri="{19B8F6BF-5375-455C-9EA6-DF929625EA0E}">
        <p15:presenceInfo xmlns:p15="http://schemas.microsoft.com/office/powerpoint/2012/main" userId="FARAH RHOUNI" providerId="None"/>
      </p:ext>
    </p:extLst>
  </p:cmAuthor>
  <p:cmAuthor id="3" name="Asmae" initials="A" lastIdx="2" clrIdx="2">
    <p:extLst>
      <p:ext uri="{19B8F6BF-5375-455C-9EA6-DF929625EA0E}">
        <p15:presenceInfo xmlns:p15="http://schemas.microsoft.com/office/powerpoint/2012/main" userId="Asmae" providerId="None"/>
      </p:ext>
    </p:extLst>
  </p:cmAuthor>
  <p:cmAuthor id="4" name="Hp" initials="H" lastIdx="14" clrIdx="3">
    <p:extLst>
      <p:ext uri="{19B8F6BF-5375-455C-9EA6-DF929625EA0E}">
        <p15:presenceInfo xmlns:p15="http://schemas.microsoft.com/office/powerpoint/2012/main" userId="Hp" providerId="None"/>
      </p:ext>
    </p:extLst>
  </p:cmAuthor>
  <p:cmAuthor id="5" name="Utilisateur Windows" initials="UW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34486E"/>
    <a:srgbClr val="FFFFFF"/>
    <a:srgbClr val="C8E6EE"/>
    <a:srgbClr val="EBF8FF"/>
    <a:srgbClr val="FEF7F0"/>
    <a:srgbClr val="FDEDDF"/>
    <a:srgbClr val="FFF0C1"/>
    <a:srgbClr val="FFCA21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8" autoAdjust="0"/>
    <p:restoredTop sz="96395" autoAdjust="0"/>
  </p:normalViewPr>
  <p:slideViewPr>
    <p:cSldViewPr snapToGrid="0" snapToObjects="1">
      <p:cViewPr varScale="1">
        <p:scale>
          <a:sx n="107" d="100"/>
          <a:sy n="107" d="100"/>
        </p:scale>
        <p:origin x="1692" y="114"/>
      </p:cViewPr>
      <p:guideLst>
        <p:guide orient="horz" pos="1389"/>
        <p:guide pos="194"/>
        <p:guide pos="6091"/>
        <p:guide orient="horz" pos="3974"/>
        <p:guide orient="horz" pos="1005"/>
        <p:guide pos="289"/>
        <p:guide pos="5472"/>
        <p:guide orient="horz" pos="1148"/>
        <p:guide orient="horz" pos="885"/>
        <p:guide pos="6040"/>
        <p:guide orient="horz"/>
        <p:guide pos="293"/>
        <p:guide pos="6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48" d="100"/>
          <a:sy n="48" d="100"/>
        </p:scale>
        <p:origin x="-298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heme" Target="theme/theme1.xml" /><Relationship Id="rId3" Type="http://schemas.openxmlformats.org/officeDocument/2006/relationships/slide" Target="slides/slide1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presProps" Target="pres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commentAuthors" Target="commentAuthor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tags" Target="tags/tag1.xml" /><Relationship Id="rId27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D966C-4293-43E3-AE01-8A45A48D14E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21C9DD7-41B8-4D11-ACA1-C52DE9730695}">
      <dgm:prSet phldrT="[Texte]" phldr="1"/>
      <dgm:spPr/>
      <dgm:t>
        <a:bodyPr/>
        <a:lstStyle/>
        <a:p>
          <a:endParaRPr lang="fr-FR"/>
        </a:p>
      </dgm:t>
    </dgm:pt>
    <dgm:pt modelId="{00951EB5-2846-4F2F-8809-264A3EAE6240}" type="parTrans" cxnId="{EC755DD9-D106-4576-9865-3451FFCE52D6}">
      <dgm:prSet/>
      <dgm:spPr/>
      <dgm:t>
        <a:bodyPr/>
        <a:lstStyle/>
        <a:p>
          <a:endParaRPr lang="fr-FR"/>
        </a:p>
      </dgm:t>
    </dgm:pt>
    <dgm:pt modelId="{0C3989B3-5608-4879-8871-432425CDCDFE}" type="sibTrans" cxnId="{EC755DD9-D106-4576-9865-3451FFCE52D6}">
      <dgm:prSet/>
      <dgm:spPr/>
      <dgm:t>
        <a:bodyPr/>
        <a:lstStyle/>
        <a:p>
          <a:endParaRPr lang="fr-FR"/>
        </a:p>
      </dgm:t>
    </dgm:pt>
    <dgm:pt modelId="{544382E4-1208-42C1-BFD6-5CE43719CC84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MA" sz="1800" b="0" i="0" baseline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وضع رهن إشارة الجم</a:t>
          </a:r>
          <a:r>
            <a:rPr lang="ar-MA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ا</a:t>
          </a:r>
          <a:r>
            <a:rPr lang="ar-MA" sz="1800" b="0" i="0" baseline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عات الترابية عرض تكويني ملائم للحاجيات</a:t>
          </a:r>
          <a:r>
            <a:rPr lang="ar-MA" sz="1800" b="0" i="0" baseline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ar-MA" sz="1800" b="0" i="0" baseline="0" dirty="0">
              <a:solidFill>
                <a:srgbClr val="34486E"/>
              </a:solidFill>
              <a:latin typeface="Calibri" pitchFamily="34" charset="0"/>
              <a:cs typeface="Calibri" pitchFamily="34" charset="0"/>
            </a:rPr>
            <a:t>المهنية و للمسار الإداري</a:t>
          </a:r>
          <a:r>
            <a:rPr lang="ar-MA" sz="1800" b="0" i="0" dirty="0">
              <a:solidFill>
                <a:srgbClr val="34486E"/>
              </a:solidFill>
              <a:latin typeface="Calibri" pitchFamily="34" charset="0"/>
              <a:cs typeface="Calibri" pitchFamily="34" charset="0"/>
            </a:rPr>
            <a:t> للموظف الجماعي</a:t>
          </a:r>
          <a:endParaRPr lang="fr-FR" sz="1800" dirty="0"/>
        </a:p>
      </dgm:t>
    </dgm:pt>
    <dgm:pt modelId="{091A51F1-85AC-48F3-A581-49A2ABF41721}" type="parTrans" cxnId="{9B12C51D-141A-46AB-AE86-A41F71AAF44E}">
      <dgm:prSet/>
      <dgm:spPr/>
      <dgm:t>
        <a:bodyPr/>
        <a:lstStyle/>
        <a:p>
          <a:endParaRPr lang="fr-FR"/>
        </a:p>
      </dgm:t>
    </dgm:pt>
    <dgm:pt modelId="{BDC07EF5-DA34-4E96-961C-5726B545480C}" type="sibTrans" cxnId="{9B12C51D-141A-46AB-AE86-A41F71AAF44E}">
      <dgm:prSet/>
      <dgm:spPr/>
      <dgm:t>
        <a:bodyPr/>
        <a:lstStyle/>
        <a:p>
          <a:endParaRPr lang="fr-FR"/>
        </a:p>
      </dgm:t>
    </dgm:pt>
    <dgm:pt modelId="{5554F8CE-6C95-41A3-B1E2-B91A0F7AACDB}">
      <dgm:prSet phldrT="[Texte]" phldr="1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sz="1600" dirty="0"/>
        </a:p>
      </dgm:t>
    </dgm:pt>
    <dgm:pt modelId="{210F3F7E-BD69-4A3B-851E-67E092C3DA6A}" type="parTrans" cxnId="{49F9BD40-AAC0-4075-BEEB-C792E37F1AB8}">
      <dgm:prSet/>
      <dgm:spPr/>
      <dgm:t>
        <a:bodyPr/>
        <a:lstStyle/>
        <a:p>
          <a:endParaRPr lang="fr-FR"/>
        </a:p>
      </dgm:t>
    </dgm:pt>
    <dgm:pt modelId="{343D1222-5D6C-4E41-9011-66125E34F43B}" type="sibTrans" cxnId="{49F9BD40-AAC0-4075-BEEB-C792E37F1AB8}">
      <dgm:prSet/>
      <dgm:spPr/>
      <dgm:t>
        <a:bodyPr/>
        <a:lstStyle/>
        <a:p>
          <a:endParaRPr lang="fr-FR"/>
        </a:p>
      </dgm:t>
    </dgm:pt>
    <dgm:pt modelId="{3E016D0E-5D49-4998-838A-F09D58D40D56}">
      <dgm:prSet phldrT="[Texte]" phldr="1" custT="1"/>
      <dgm:spPr/>
      <dgm:t>
        <a:bodyPr/>
        <a:lstStyle/>
        <a:p>
          <a:endParaRPr lang="fr-FR" sz="2800"/>
        </a:p>
      </dgm:t>
    </dgm:pt>
    <dgm:pt modelId="{7271A087-9AF9-48EB-873F-40D35D43CB4C}" type="parTrans" cxnId="{F16FE39A-19A3-4F42-8678-E5C8525F7C1B}">
      <dgm:prSet/>
      <dgm:spPr/>
      <dgm:t>
        <a:bodyPr/>
        <a:lstStyle/>
        <a:p>
          <a:endParaRPr lang="fr-FR"/>
        </a:p>
      </dgm:t>
    </dgm:pt>
    <dgm:pt modelId="{77D12610-CBA9-433F-AF36-41A03AA92498}" type="sibTrans" cxnId="{F16FE39A-19A3-4F42-8678-E5C8525F7C1B}">
      <dgm:prSet/>
      <dgm:spPr/>
      <dgm:t>
        <a:bodyPr/>
        <a:lstStyle/>
        <a:p>
          <a:endParaRPr lang="fr-FR"/>
        </a:p>
      </dgm:t>
    </dgm:pt>
    <dgm:pt modelId="{625ABF29-C62F-4DB5-9314-1BB21747739D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MA" sz="1800" dirty="0"/>
            <a:t>الرفع من مستوى المجهود التكويني لمواجهة الرهانات الحالية</a:t>
          </a:r>
          <a:endParaRPr lang="fr-FR" sz="1800" dirty="0"/>
        </a:p>
      </dgm:t>
    </dgm:pt>
    <dgm:pt modelId="{CF6D8B43-E589-40E7-A4C8-3BBB0C71FFAA}" type="parTrans" cxnId="{B0ED04A5-3CB8-45D5-B0D2-55E1A78943CA}">
      <dgm:prSet/>
      <dgm:spPr/>
      <dgm:t>
        <a:bodyPr/>
        <a:lstStyle/>
        <a:p>
          <a:endParaRPr lang="fr-FR"/>
        </a:p>
      </dgm:t>
    </dgm:pt>
    <dgm:pt modelId="{E7DE2262-AC5B-439D-A3F8-FBC743C6C11F}" type="sibTrans" cxnId="{B0ED04A5-3CB8-45D5-B0D2-55E1A78943CA}">
      <dgm:prSet/>
      <dgm:spPr/>
      <dgm:t>
        <a:bodyPr/>
        <a:lstStyle/>
        <a:p>
          <a:endParaRPr lang="fr-FR"/>
        </a:p>
      </dgm:t>
    </dgm:pt>
    <dgm:pt modelId="{FAA3393E-7217-4D91-82E1-72D3652BAEC5}">
      <dgm:prSet phldrT="[Texte]" phldr="1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sz="1600" dirty="0"/>
        </a:p>
      </dgm:t>
    </dgm:pt>
    <dgm:pt modelId="{7591955C-EDEA-4420-921A-7E70AEF2BFC8}" type="parTrans" cxnId="{4872AC6D-9D2D-4E5C-9747-06E977537DE0}">
      <dgm:prSet/>
      <dgm:spPr/>
      <dgm:t>
        <a:bodyPr/>
        <a:lstStyle/>
        <a:p>
          <a:endParaRPr lang="fr-FR"/>
        </a:p>
      </dgm:t>
    </dgm:pt>
    <dgm:pt modelId="{B7D3A1E3-4967-4A13-B76E-D50E103D3C4C}" type="sibTrans" cxnId="{4872AC6D-9D2D-4E5C-9747-06E977537DE0}">
      <dgm:prSet/>
      <dgm:spPr/>
      <dgm:t>
        <a:bodyPr/>
        <a:lstStyle/>
        <a:p>
          <a:endParaRPr lang="fr-FR"/>
        </a:p>
      </dgm:t>
    </dgm:pt>
    <dgm:pt modelId="{CD0C5BC5-0092-45AA-A13A-257808A772C7}">
      <dgm:prSet phldrT="[Texte]" phldr="1" custT="1"/>
      <dgm:spPr/>
      <dgm:t>
        <a:bodyPr/>
        <a:lstStyle/>
        <a:p>
          <a:endParaRPr lang="fr-FR" sz="1400" dirty="0"/>
        </a:p>
      </dgm:t>
    </dgm:pt>
    <dgm:pt modelId="{3DAD2957-6530-4277-A6E5-7F99073E0F4D}" type="parTrans" cxnId="{61CB0478-A955-4159-8F9A-DF1F3F99108D}">
      <dgm:prSet/>
      <dgm:spPr/>
      <dgm:t>
        <a:bodyPr/>
        <a:lstStyle/>
        <a:p>
          <a:endParaRPr lang="fr-FR"/>
        </a:p>
      </dgm:t>
    </dgm:pt>
    <dgm:pt modelId="{F2811283-6AFB-4313-A131-1D189ED76904}" type="sibTrans" cxnId="{61CB0478-A955-4159-8F9A-DF1F3F99108D}">
      <dgm:prSet/>
      <dgm:spPr/>
      <dgm:t>
        <a:bodyPr/>
        <a:lstStyle/>
        <a:p>
          <a:endParaRPr lang="fr-FR"/>
        </a:p>
      </dgm:t>
    </dgm:pt>
    <dgm:pt modelId="{DEE96BCB-91FA-4188-8BE1-21A1D294D094}">
      <dgm:prSet phldrT="[Texte]" phldr="1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endParaRPr lang="fr-FR" sz="1600" dirty="0"/>
        </a:p>
      </dgm:t>
    </dgm:pt>
    <dgm:pt modelId="{5FC6160D-60DC-44C5-80BB-703B357E98D2}" type="parTrans" cxnId="{3FFB2497-B24D-4B68-9FDD-D6939BB10892}">
      <dgm:prSet/>
      <dgm:spPr/>
      <dgm:t>
        <a:bodyPr/>
        <a:lstStyle/>
        <a:p>
          <a:endParaRPr lang="fr-FR"/>
        </a:p>
      </dgm:t>
    </dgm:pt>
    <dgm:pt modelId="{5BBD565E-2A81-42F5-9FE3-2621D8593471}" type="sibTrans" cxnId="{3FFB2497-B24D-4B68-9FDD-D6939BB10892}">
      <dgm:prSet/>
      <dgm:spPr/>
      <dgm:t>
        <a:bodyPr/>
        <a:lstStyle/>
        <a:p>
          <a:endParaRPr lang="fr-FR"/>
        </a:p>
      </dgm:t>
    </dgm:pt>
    <dgm:pt modelId="{B4C9E2AC-89BA-4A5C-A0A1-59D5271F5227}">
      <dgm:prSet phldrT="[Texte]" phldr="1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endParaRPr lang="fr-FR" sz="1400" dirty="0"/>
        </a:p>
      </dgm:t>
    </dgm:pt>
    <dgm:pt modelId="{E3F80775-1DD3-473C-8D95-36F2AB216F57}" type="parTrans" cxnId="{9A1CC108-7D87-425D-BBCC-51AB7EFFC42B}">
      <dgm:prSet/>
      <dgm:spPr/>
      <dgm:t>
        <a:bodyPr/>
        <a:lstStyle/>
        <a:p>
          <a:endParaRPr lang="fr-FR"/>
        </a:p>
      </dgm:t>
    </dgm:pt>
    <dgm:pt modelId="{ACB4AA67-2728-4B63-9CFB-8928FFDAC3F8}" type="sibTrans" cxnId="{9A1CC108-7D87-425D-BBCC-51AB7EFFC42B}">
      <dgm:prSet/>
      <dgm:spPr/>
      <dgm:t>
        <a:bodyPr/>
        <a:lstStyle/>
        <a:p>
          <a:endParaRPr lang="fr-FR"/>
        </a:p>
      </dgm:t>
    </dgm:pt>
    <dgm:pt modelId="{83B36DA9-05CF-4E86-B8D7-1C7A24B43CEC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endParaRPr lang="fr-FR" sz="1600" dirty="0"/>
        </a:p>
      </dgm:t>
    </dgm:pt>
    <dgm:pt modelId="{7905A86F-9617-4296-80B7-FEB2B4A7C070}" type="parTrans" cxnId="{3A05D980-0013-4A1A-8C91-3661D0BB2DF9}">
      <dgm:prSet/>
      <dgm:spPr/>
      <dgm:t>
        <a:bodyPr/>
        <a:lstStyle/>
        <a:p>
          <a:endParaRPr lang="fr-FR"/>
        </a:p>
      </dgm:t>
    </dgm:pt>
    <dgm:pt modelId="{D6E8E6A0-4213-4040-8D84-00F0A4CC376F}" type="sibTrans" cxnId="{3A05D980-0013-4A1A-8C91-3661D0BB2DF9}">
      <dgm:prSet/>
      <dgm:spPr/>
      <dgm:t>
        <a:bodyPr/>
        <a:lstStyle/>
        <a:p>
          <a:endParaRPr lang="fr-FR"/>
        </a:p>
      </dgm:t>
    </dgm:pt>
    <dgm:pt modelId="{B9BACC1E-70D0-4621-B093-059E429449D4}">
      <dgm:prSet phldrT="[Texte]" custT="1"/>
      <dgm:spPr/>
      <dgm:t>
        <a:bodyPr/>
        <a:lstStyle/>
        <a:p>
          <a:endParaRPr lang="fr-FR" sz="1600" dirty="0"/>
        </a:p>
      </dgm:t>
    </dgm:pt>
    <dgm:pt modelId="{02B042E2-FDD8-400B-81B1-DE16F7587DD5}" type="parTrans" cxnId="{0C69A52A-860F-41DC-8DF3-221A00525145}">
      <dgm:prSet/>
      <dgm:spPr/>
      <dgm:t>
        <a:bodyPr/>
        <a:lstStyle/>
        <a:p>
          <a:endParaRPr lang="fr-FR"/>
        </a:p>
      </dgm:t>
    </dgm:pt>
    <dgm:pt modelId="{18659909-6335-4242-8B75-491F07D70EDB}" type="sibTrans" cxnId="{0C69A52A-860F-41DC-8DF3-221A00525145}">
      <dgm:prSet/>
      <dgm:spPr/>
      <dgm:t>
        <a:bodyPr/>
        <a:lstStyle/>
        <a:p>
          <a:endParaRPr lang="fr-FR"/>
        </a:p>
      </dgm:t>
    </dgm:pt>
    <dgm:pt modelId="{C4DD55C6-BBD7-4B91-93C0-CCD031AC536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dirty="0"/>
            <a:t>وضع منظومة للهندسة التكوينية مرتبطة بتدبير توقعي للوظائف و الكفاءات </a:t>
          </a:r>
          <a:endParaRPr lang="fr-FR" sz="1800" dirty="0"/>
        </a:p>
        <a:p>
          <a:pPr marL="114300" lvl="1" indent="0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600" dirty="0"/>
        </a:p>
      </dgm:t>
    </dgm:pt>
    <dgm:pt modelId="{4D876835-A5DB-436B-846D-C16080EF33CD}" type="parTrans" cxnId="{D4EA6E4E-C3F1-411A-81C3-288BA0070434}">
      <dgm:prSet/>
      <dgm:spPr/>
      <dgm:t>
        <a:bodyPr/>
        <a:lstStyle/>
        <a:p>
          <a:endParaRPr lang="fr-FR"/>
        </a:p>
      </dgm:t>
    </dgm:pt>
    <dgm:pt modelId="{DE04AD90-E4B3-4D26-966C-F58BC7BB75CE}" type="sibTrans" cxnId="{D4EA6E4E-C3F1-411A-81C3-288BA0070434}">
      <dgm:prSet/>
      <dgm:spPr/>
      <dgm:t>
        <a:bodyPr/>
        <a:lstStyle/>
        <a:p>
          <a:endParaRPr lang="fr-FR"/>
        </a:p>
      </dgm:t>
    </dgm:pt>
    <dgm:pt modelId="{CCE232EF-B27D-4FA2-8A4D-C776D1DB39D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MA" sz="1800" dirty="0"/>
            <a:t>الاستثمار في التقنيات الجديدة للتحول الرقمي لترشيد النفقات </a:t>
          </a:r>
          <a:r>
            <a:rPr lang="ar-MA" sz="1800" dirty="0" err="1"/>
            <a:t>اللوجستيكية</a:t>
          </a:r>
          <a:r>
            <a:rPr lang="ar-MA" sz="1800" dirty="0"/>
            <a:t> في مجال التكوين </a:t>
          </a:r>
          <a:endParaRPr lang="fr-FR" sz="1800" dirty="0"/>
        </a:p>
      </dgm:t>
    </dgm:pt>
    <dgm:pt modelId="{4FBE9D5B-F4AD-4BB5-B426-F72161C5C212}" type="parTrans" cxnId="{56B7C856-9BCF-46E3-AE68-5FE37E6AA219}">
      <dgm:prSet/>
      <dgm:spPr/>
      <dgm:t>
        <a:bodyPr/>
        <a:lstStyle/>
        <a:p>
          <a:endParaRPr lang="fr-FR"/>
        </a:p>
      </dgm:t>
    </dgm:pt>
    <dgm:pt modelId="{61D18416-EC2C-428B-A5C6-D527AEB12E51}" type="sibTrans" cxnId="{56B7C856-9BCF-46E3-AE68-5FE37E6AA219}">
      <dgm:prSet/>
      <dgm:spPr/>
      <dgm:t>
        <a:bodyPr/>
        <a:lstStyle/>
        <a:p>
          <a:endParaRPr lang="fr-FR"/>
        </a:p>
      </dgm:t>
    </dgm:pt>
    <dgm:pt modelId="{FBBFA70A-7ED4-46D6-884C-DA705F094EAB}" type="pres">
      <dgm:prSet presAssocID="{6A5D966C-4293-43E3-AE01-8A45A48D14EB}" presName="linearFlow" presStyleCnt="0">
        <dgm:presLayoutVars>
          <dgm:dir/>
          <dgm:animLvl val="lvl"/>
          <dgm:resizeHandles val="exact"/>
        </dgm:presLayoutVars>
      </dgm:prSet>
      <dgm:spPr/>
    </dgm:pt>
    <dgm:pt modelId="{826398E2-6323-4ED0-ADD6-292E36F2CC64}" type="pres">
      <dgm:prSet presAssocID="{121C9DD7-41B8-4D11-ACA1-C52DE9730695}" presName="composite" presStyleCnt="0"/>
      <dgm:spPr/>
    </dgm:pt>
    <dgm:pt modelId="{14704AD7-67E1-47DE-BDD5-CB9780880926}" type="pres">
      <dgm:prSet presAssocID="{121C9DD7-41B8-4D11-ACA1-C52DE973069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B6CC97E-9D36-4062-B79A-8E187B7D2AE3}" type="pres">
      <dgm:prSet presAssocID="{121C9DD7-41B8-4D11-ACA1-C52DE9730695}" presName="descendantText" presStyleLbl="alignAcc1" presStyleIdx="0" presStyleCnt="4">
        <dgm:presLayoutVars>
          <dgm:bulletEnabled val="1"/>
        </dgm:presLayoutVars>
      </dgm:prSet>
      <dgm:spPr/>
    </dgm:pt>
    <dgm:pt modelId="{C9CCC6C7-28AB-419C-8107-B75661E36E04}" type="pres">
      <dgm:prSet presAssocID="{0C3989B3-5608-4879-8871-432425CDCDFE}" presName="sp" presStyleCnt="0"/>
      <dgm:spPr/>
    </dgm:pt>
    <dgm:pt modelId="{6F149784-C4AE-42C4-A6C6-A1ABBEC46739}" type="pres">
      <dgm:prSet presAssocID="{3E016D0E-5D49-4998-838A-F09D58D40D56}" presName="composite" presStyleCnt="0"/>
      <dgm:spPr/>
    </dgm:pt>
    <dgm:pt modelId="{28F88526-3DE1-4011-82EA-3FA7FD75F1AA}" type="pres">
      <dgm:prSet presAssocID="{3E016D0E-5D49-4998-838A-F09D58D40D5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864CC2C-D503-40D1-873B-94045EB1ED48}" type="pres">
      <dgm:prSet presAssocID="{3E016D0E-5D49-4998-838A-F09D58D40D56}" presName="descendantText" presStyleLbl="alignAcc1" presStyleIdx="1" presStyleCnt="4">
        <dgm:presLayoutVars>
          <dgm:bulletEnabled val="1"/>
        </dgm:presLayoutVars>
      </dgm:prSet>
      <dgm:spPr/>
    </dgm:pt>
    <dgm:pt modelId="{43C21290-567E-412B-A981-59044452AD51}" type="pres">
      <dgm:prSet presAssocID="{77D12610-CBA9-433F-AF36-41A03AA92498}" presName="sp" presStyleCnt="0"/>
      <dgm:spPr/>
    </dgm:pt>
    <dgm:pt modelId="{597F5FAE-C30D-4982-8D11-6F021B4B035A}" type="pres">
      <dgm:prSet presAssocID="{CD0C5BC5-0092-45AA-A13A-257808A772C7}" presName="composite" presStyleCnt="0"/>
      <dgm:spPr/>
    </dgm:pt>
    <dgm:pt modelId="{5B38BB1C-F06F-4794-A2FE-098295BAA3AD}" type="pres">
      <dgm:prSet presAssocID="{CD0C5BC5-0092-45AA-A13A-257808A772C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B095A87-85F5-4DBC-8406-DCF920908196}" type="pres">
      <dgm:prSet presAssocID="{CD0C5BC5-0092-45AA-A13A-257808A772C7}" presName="descendantText" presStyleLbl="alignAcc1" presStyleIdx="2" presStyleCnt="4">
        <dgm:presLayoutVars>
          <dgm:bulletEnabled val="1"/>
        </dgm:presLayoutVars>
      </dgm:prSet>
      <dgm:spPr/>
    </dgm:pt>
    <dgm:pt modelId="{BC72943E-7081-4B1A-9374-38530EB3E672}" type="pres">
      <dgm:prSet presAssocID="{F2811283-6AFB-4313-A131-1D189ED76904}" presName="sp" presStyleCnt="0"/>
      <dgm:spPr/>
    </dgm:pt>
    <dgm:pt modelId="{96333C90-F814-4371-BB66-5F7EBA057936}" type="pres">
      <dgm:prSet presAssocID="{B9BACC1E-70D0-4621-B093-059E429449D4}" presName="composite" presStyleCnt="0"/>
      <dgm:spPr/>
    </dgm:pt>
    <dgm:pt modelId="{90B8815D-A675-4E82-ABC8-F9F79B72E11A}" type="pres">
      <dgm:prSet presAssocID="{B9BACC1E-70D0-4621-B093-059E429449D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8121E66-F810-4E05-8126-6C31FADB606F}" type="pres">
      <dgm:prSet presAssocID="{B9BACC1E-70D0-4621-B093-059E429449D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E267305-D36A-40FB-ADC4-D78A4D8BE668}" type="presOf" srcId="{121C9DD7-41B8-4D11-ACA1-C52DE9730695}" destId="{14704AD7-67E1-47DE-BDD5-CB9780880926}" srcOrd="0" destOrd="0" presId="urn:microsoft.com/office/officeart/2005/8/layout/chevron2"/>
    <dgm:cxn modelId="{9A1CC108-7D87-425D-BBCC-51AB7EFFC42B}" srcId="{B9BACC1E-70D0-4621-B093-059E429449D4}" destId="{B4C9E2AC-89BA-4A5C-A0A1-59D5271F5227}" srcOrd="3" destOrd="0" parTransId="{E3F80775-1DD3-473C-8D95-36F2AB216F57}" sibTransId="{ACB4AA67-2728-4B63-9CFB-8928FFDAC3F8}"/>
    <dgm:cxn modelId="{5D03DC09-F728-49F7-A49A-8B436CE1073A}" type="presOf" srcId="{CD0C5BC5-0092-45AA-A13A-257808A772C7}" destId="{5B38BB1C-F06F-4794-A2FE-098295BAA3AD}" srcOrd="0" destOrd="0" presId="urn:microsoft.com/office/officeart/2005/8/layout/chevron2"/>
    <dgm:cxn modelId="{9B12C51D-141A-46AB-AE86-A41F71AAF44E}" srcId="{121C9DD7-41B8-4D11-ACA1-C52DE9730695}" destId="{544382E4-1208-42C1-BFD6-5CE43719CC84}" srcOrd="0" destOrd="0" parTransId="{091A51F1-85AC-48F3-A581-49A2ABF41721}" sibTransId="{BDC07EF5-DA34-4E96-961C-5726B545480C}"/>
    <dgm:cxn modelId="{0C69A52A-860F-41DC-8DF3-221A00525145}" srcId="{6A5D966C-4293-43E3-AE01-8A45A48D14EB}" destId="{B9BACC1E-70D0-4621-B093-059E429449D4}" srcOrd="3" destOrd="0" parTransId="{02B042E2-FDD8-400B-81B1-DE16F7587DD5}" sibTransId="{18659909-6335-4242-8B75-491F07D70EDB}"/>
    <dgm:cxn modelId="{AC26CE31-8D7E-4BC8-9D05-D0E7489A6C67}" type="presOf" srcId="{B9BACC1E-70D0-4621-B093-059E429449D4}" destId="{90B8815D-A675-4E82-ABC8-F9F79B72E11A}" srcOrd="0" destOrd="0" presId="urn:microsoft.com/office/officeart/2005/8/layout/chevron2"/>
    <dgm:cxn modelId="{49F9BD40-AAC0-4075-BEEB-C792E37F1AB8}" srcId="{121C9DD7-41B8-4D11-ACA1-C52DE9730695}" destId="{5554F8CE-6C95-41A3-B1E2-B91A0F7AACDB}" srcOrd="1" destOrd="0" parTransId="{210F3F7E-BD69-4A3B-851E-67E092C3DA6A}" sibTransId="{343D1222-5D6C-4E41-9011-66125E34F43B}"/>
    <dgm:cxn modelId="{F47DE361-2CF7-486F-B083-CBE26DF97848}" type="presOf" srcId="{FAA3393E-7217-4D91-82E1-72D3652BAEC5}" destId="{B864CC2C-D503-40D1-873B-94045EB1ED48}" srcOrd="0" destOrd="1" presId="urn:microsoft.com/office/officeart/2005/8/layout/chevron2"/>
    <dgm:cxn modelId="{8F780B4D-F0C6-4234-861B-1B6A85D74D25}" type="presOf" srcId="{B4C9E2AC-89BA-4A5C-A0A1-59D5271F5227}" destId="{58121E66-F810-4E05-8126-6C31FADB606F}" srcOrd="0" destOrd="3" presId="urn:microsoft.com/office/officeart/2005/8/layout/chevron2"/>
    <dgm:cxn modelId="{4872AC6D-9D2D-4E5C-9747-06E977537DE0}" srcId="{3E016D0E-5D49-4998-838A-F09D58D40D56}" destId="{FAA3393E-7217-4D91-82E1-72D3652BAEC5}" srcOrd="1" destOrd="0" parTransId="{7591955C-EDEA-4420-921A-7E70AEF2BFC8}" sibTransId="{B7D3A1E3-4967-4A13-B76E-D50E103D3C4C}"/>
    <dgm:cxn modelId="{D4EA6E4E-C3F1-411A-81C3-288BA0070434}" srcId="{CD0C5BC5-0092-45AA-A13A-257808A772C7}" destId="{C4DD55C6-BBD7-4B91-93C0-CCD031AC5369}" srcOrd="0" destOrd="0" parTransId="{4D876835-A5DB-436B-846D-C16080EF33CD}" sibTransId="{DE04AD90-E4B3-4D26-966C-F58BC7BB75CE}"/>
    <dgm:cxn modelId="{788DEC50-865B-4585-894A-25F5EF991933}" type="presOf" srcId="{3E016D0E-5D49-4998-838A-F09D58D40D56}" destId="{28F88526-3DE1-4011-82EA-3FA7FD75F1AA}" srcOrd="0" destOrd="0" presId="urn:microsoft.com/office/officeart/2005/8/layout/chevron2"/>
    <dgm:cxn modelId="{56B7C856-9BCF-46E3-AE68-5FE37E6AA219}" srcId="{B9BACC1E-70D0-4621-B093-059E429449D4}" destId="{CCE232EF-B27D-4FA2-8A4D-C776D1DB39D5}" srcOrd="1" destOrd="0" parTransId="{4FBE9D5B-F4AD-4BB5-B426-F72161C5C212}" sibTransId="{61D18416-EC2C-428B-A5C6-D527AEB12E51}"/>
    <dgm:cxn modelId="{F53E6F57-81AE-41D4-944A-9AF3F0DDAD0A}" type="presOf" srcId="{5554F8CE-6C95-41A3-B1E2-B91A0F7AACDB}" destId="{CB6CC97E-9D36-4062-B79A-8E187B7D2AE3}" srcOrd="0" destOrd="1" presId="urn:microsoft.com/office/officeart/2005/8/layout/chevron2"/>
    <dgm:cxn modelId="{61CB0478-A955-4159-8F9A-DF1F3F99108D}" srcId="{6A5D966C-4293-43E3-AE01-8A45A48D14EB}" destId="{CD0C5BC5-0092-45AA-A13A-257808A772C7}" srcOrd="2" destOrd="0" parTransId="{3DAD2957-6530-4277-A6E5-7F99073E0F4D}" sibTransId="{F2811283-6AFB-4313-A131-1D189ED76904}"/>
    <dgm:cxn modelId="{3A05D980-0013-4A1A-8C91-3661D0BB2DF9}" srcId="{B9BACC1E-70D0-4621-B093-059E429449D4}" destId="{83B36DA9-05CF-4E86-B8D7-1C7A24B43CEC}" srcOrd="2" destOrd="0" parTransId="{7905A86F-9617-4296-80B7-FEB2B4A7C070}" sibTransId="{D6E8E6A0-4213-4040-8D84-00F0A4CC376F}"/>
    <dgm:cxn modelId="{0FB7FB8A-EB6D-4EB7-A149-DC43ABF06827}" type="presOf" srcId="{C4DD55C6-BBD7-4B91-93C0-CCD031AC5369}" destId="{FB095A87-85F5-4DBC-8406-DCF920908196}" srcOrd="0" destOrd="0" presId="urn:microsoft.com/office/officeart/2005/8/layout/chevron2"/>
    <dgm:cxn modelId="{3802AC95-5283-408B-8C71-564A37B620AC}" type="presOf" srcId="{83B36DA9-05CF-4E86-B8D7-1C7A24B43CEC}" destId="{58121E66-F810-4E05-8126-6C31FADB606F}" srcOrd="0" destOrd="2" presId="urn:microsoft.com/office/officeart/2005/8/layout/chevron2"/>
    <dgm:cxn modelId="{3FFB2497-B24D-4B68-9FDD-D6939BB10892}" srcId="{B9BACC1E-70D0-4621-B093-059E429449D4}" destId="{DEE96BCB-91FA-4188-8BE1-21A1D294D094}" srcOrd="0" destOrd="0" parTransId="{5FC6160D-60DC-44C5-80BB-703B357E98D2}" sibTransId="{5BBD565E-2A81-42F5-9FE3-2621D8593471}"/>
    <dgm:cxn modelId="{D015F198-8E81-4ADD-A1BF-AB0A1D96F734}" type="presOf" srcId="{CCE232EF-B27D-4FA2-8A4D-C776D1DB39D5}" destId="{58121E66-F810-4E05-8126-6C31FADB606F}" srcOrd="0" destOrd="1" presId="urn:microsoft.com/office/officeart/2005/8/layout/chevron2"/>
    <dgm:cxn modelId="{F16FE39A-19A3-4F42-8678-E5C8525F7C1B}" srcId="{6A5D966C-4293-43E3-AE01-8A45A48D14EB}" destId="{3E016D0E-5D49-4998-838A-F09D58D40D56}" srcOrd="1" destOrd="0" parTransId="{7271A087-9AF9-48EB-873F-40D35D43CB4C}" sibTransId="{77D12610-CBA9-433F-AF36-41A03AA92498}"/>
    <dgm:cxn modelId="{45E0AD9C-EA23-4F3D-A1BA-DE382AF51932}" type="presOf" srcId="{625ABF29-C62F-4DB5-9314-1BB21747739D}" destId="{B864CC2C-D503-40D1-873B-94045EB1ED48}" srcOrd="0" destOrd="0" presId="urn:microsoft.com/office/officeart/2005/8/layout/chevron2"/>
    <dgm:cxn modelId="{6319B6A0-193E-446B-8539-5D42E6BEB0AC}" type="presOf" srcId="{DEE96BCB-91FA-4188-8BE1-21A1D294D094}" destId="{58121E66-F810-4E05-8126-6C31FADB606F}" srcOrd="0" destOrd="0" presId="urn:microsoft.com/office/officeart/2005/8/layout/chevron2"/>
    <dgm:cxn modelId="{B0ED04A5-3CB8-45D5-B0D2-55E1A78943CA}" srcId="{3E016D0E-5D49-4998-838A-F09D58D40D56}" destId="{625ABF29-C62F-4DB5-9314-1BB21747739D}" srcOrd="0" destOrd="0" parTransId="{CF6D8B43-E589-40E7-A4C8-3BBB0C71FFAA}" sibTransId="{E7DE2262-AC5B-439D-A3F8-FBC743C6C11F}"/>
    <dgm:cxn modelId="{C9F602C6-BDC5-4C95-8A04-9C4EFEB98124}" type="presOf" srcId="{544382E4-1208-42C1-BFD6-5CE43719CC84}" destId="{CB6CC97E-9D36-4062-B79A-8E187B7D2AE3}" srcOrd="0" destOrd="0" presId="urn:microsoft.com/office/officeart/2005/8/layout/chevron2"/>
    <dgm:cxn modelId="{EC755DD9-D106-4576-9865-3451FFCE52D6}" srcId="{6A5D966C-4293-43E3-AE01-8A45A48D14EB}" destId="{121C9DD7-41B8-4D11-ACA1-C52DE9730695}" srcOrd="0" destOrd="0" parTransId="{00951EB5-2846-4F2F-8809-264A3EAE6240}" sibTransId="{0C3989B3-5608-4879-8871-432425CDCDFE}"/>
    <dgm:cxn modelId="{EC8073E2-F5AC-4670-826B-651E47EEF8F4}" type="presOf" srcId="{6A5D966C-4293-43E3-AE01-8A45A48D14EB}" destId="{FBBFA70A-7ED4-46D6-884C-DA705F094EAB}" srcOrd="0" destOrd="0" presId="urn:microsoft.com/office/officeart/2005/8/layout/chevron2"/>
    <dgm:cxn modelId="{2817C1D2-939C-44F4-A3EB-5A4D21C38710}" type="presParOf" srcId="{FBBFA70A-7ED4-46D6-884C-DA705F094EAB}" destId="{826398E2-6323-4ED0-ADD6-292E36F2CC64}" srcOrd="0" destOrd="0" presId="urn:microsoft.com/office/officeart/2005/8/layout/chevron2"/>
    <dgm:cxn modelId="{4B670E58-57DD-41AD-8015-5AC9D7331778}" type="presParOf" srcId="{826398E2-6323-4ED0-ADD6-292E36F2CC64}" destId="{14704AD7-67E1-47DE-BDD5-CB9780880926}" srcOrd="0" destOrd="0" presId="urn:microsoft.com/office/officeart/2005/8/layout/chevron2"/>
    <dgm:cxn modelId="{807E0D45-FFE8-47F8-962E-77A17086CCC6}" type="presParOf" srcId="{826398E2-6323-4ED0-ADD6-292E36F2CC64}" destId="{CB6CC97E-9D36-4062-B79A-8E187B7D2AE3}" srcOrd="1" destOrd="0" presId="urn:microsoft.com/office/officeart/2005/8/layout/chevron2"/>
    <dgm:cxn modelId="{7428F3AD-7700-487D-9C4D-C297161F1F9B}" type="presParOf" srcId="{FBBFA70A-7ED4-46D6-884C-DA705F094EAB}" destId="{C9CCC6C7-28AB-419C-8107-B75661E36E04}" srcOrd="1" destOrd="0" presId="urn:microsoft.com/office/officeart/2005/8/layout/chevron2"/>
    <dgm:cxn modelId="{E354BA43-7D73-46D0-8B33-50A7178DE2DB}" type="presParOf" srcId="{FBBFA70A-7ED4-46D6-884C-DA705F094EAB}" destId="{6F149784-C4AE-42C4-A6C6-A1ABBEC46739}" srcOrd="2" destOrd="0" presId="urn:microsoft.com/office/officeart/2005/8/layout/chevron2"/>
    <dgm:cxn modelId="{DCE9A013-716A-437C-9E89-CDFA9C085808}" type="presParOf" srcId="{6F149784-C4AE-42C4-A6C6-A1ABBEC46739}" destId="{28F88526-3DE1-4011-82EA-3FA7FD75F1AA}" srcOrd="0" destOrd="0" presId="urn:microsoft.com/office/officeart/2005/8/layout/chevron2"/>
    <dgm:cxn modelId="{CA9176E3-4341-4065-91C9-750BDDFC1248}" type="presParOf" srcId="{6F149784-C4AE-42C4-A6C6-A1ABBEC46739}" destId="{B864CC2C-D503-40D1-873B-94045EB1ED48}" srcOrd="1" destOrd="0" presId="urn:microsoft.com/office/officeart/2005/8/layout/chevron2"/>
    <dgm:cxn modelId="{3EAA1096-818C-43EE-90CE-D32A18FBF372}" type="presParOf" srcId="{FBBFA70A-7ED4-46D6-884C-DA705F094EAB}" destId="{43C21290-567E-412B-A981-59044452AD51}" srcOrd="3" destOrd="0" presId="urn:microsoft.com/office/officeart/2005/8/layout/chevron2"/>
    <dgm:cxn modelId="{71D1515F-86FB-4EB8-8AF2-783677ABE69A}" type="presParOf" srcId="{FBBFA70A-7ED4-46D6-884C-DA705F094EAB}" destId="{597F5FAE-C30D-4982-8D11-6F021B4B035A}" srcOrd="4" destOrd="0" presId="urn:microsoft.com/office/officeart/2005/8/layout/chevron2"/>
    <dgm:cxn modelId="{CF40FD88-1872-4355-A8DA-A1E5058D5582}" type="presParOf" srcId="{597F5FAE-C30D-4982-8D11-6F021B4B035A}" destId="{5B38BB1C-F06F-4794-A2FE-098295BAA3AD}" srcOrd="0" destOrd="0" presId="urn:microsoft.com/office/officeart/2005/8/layout/chevron2"/>
    <dgm:cxn modelId="{4FBFB46E-E318-4939-B28C-77CDE12BD521}" type="presParOf" srcId="{597F5FAE-C30D-4982-8D11-6F021B4B035A}" destId="{FB095A87-85F5-4DBC-8406-DCF920908196}" srcOrd="1" destOrd="0" presId="urn:microsoft.com/office/officeart/2005/8/layout/chevron2"/>
    <dgm:cxn modelId="{D053943D-D380-4CC4-A767-8F70E36CB9DE}" type="presParOf" srcId="{FBBFA70A-7ED4-46D6-884C-DA705F094EAB}" destId="{BC72943E-7081-4B1A-9374-38530EB3E672}" srcOrd="5" destOrd="0" presId="urn:microsoft.com/office/officeart/2005/8/layout/chevron2"/>
    <dgm:cxn modelId="{33ED3CDD-AEE8-40E2-8718-1A79B43041F8}" type="presParOf" srcId="{FBBFA70A-7ED4-46D6-884C-DA705F094EAB}" destId="{96333C90-F814-4371-BB66-5F7EBA057936}" srcOrd="6" destOrd="0" presId="urn:microsoft.com/office/officeart/2005/8/layout/chevron2"/>
    <dgm:cxn modelId="{C1BB4201-8665-4FDF-AB6F-2970117F1482}" type="presParOf" srcId="{96333C90-F814-4371-BB66-5F7EBA057936}" destId="{90B8815D-A675-4E82-ABC8-F9F79B72E11A}" srcOrd="0" destOrd="0" presId="urn:microsoft.com/office/officeart/2005/8/layout/chevron2"/>
    <dgm:cxn modelId="{E212C047-4C05-497C-ADC6-544E1374B4F1}" type="presParOf" srcId="{96333C90-F814-4371-BB66-5F7EBA057936}" destId="{58121E66-F810-4E05-8126-6C31FADB60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04AD7-67E1-47DE-BDD5-CB9780880926}">
      <dsp:nvSpPr>
        <dsp:cNvPr id="0" name=""/>
        <dsp:cNvSpPr/>
      </dsp:nvSpPr>
      <dsp:spPr>
        <a:xfrm rot="5400000">
          <a:off x="-181368" y="185132"/>
          <a:ext cx="1209121" cy="84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 rot="-5400000">
        <a:off x="1" y="426957"/>
        <a:ext cx="846385" cy="362736"/>
      </dsp:txXfrm>
    </dsp:sp>
    <dsp:sp modelId="{CB6CC97E-9D36-4062-B79A-8E187B7D2AE3}">
      <dsp:nvSpPr>
        <dsp:cNvPr id="0" name=""/>
        <dsp:cNvSpPr/>
      </dsp:nvSpPr>
      <dsp:spPr>
        <a:xfrm rot="5400000">
          <a:off x="3332228" y="-2482078"/>
          <a:ext cx="785929" cy="57576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MA" sz="1800" b="0" i="0" kern="1200" baseline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وضع رهن إشارة الجم</a:t>
          </a:r>
          <a:r>
            <a:rPr lang="ar-MA" sz="1800" b="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ا</a:t>
          </a:r>
          <a:r>
            <a:rPr lang="ar-MA" sz="1800" b="0" i="0" kern="1200" baseline="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عات الترابية عرض تكويني ملائم للحاجيات</a:t>
          </a:r>
          <a:r>
            <a:rPr lang="ar-MA" sz="1800" b="0" i="0" kern="1200" baseline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ar-MA" sz="1800" b="0" i="0" kern="1200" baseline="0" dirty="0">
              <a:solidFill>
                <a:srgbClr val="34486E"/>
              </a:solidFill>
              <a:latin typeface="Calibri" pitchFamily="34" charset="0"/>
              <a:cs typeface="Calibri" pitchFamily="34" charset="0"/>
            </a:rPr>
            <a:t>المهنية و للمسار الإداري</a:t>
          </a:r>
          <a:r>
            <a:rPr lang="ar-MA" sz="1800" b="0" i="0" kern="1200" dirty="0">
              <a:solidFill>
                <a:srgbClr val="34486E"/>
              </a:solidFill>
              <a:latin typeface="Calibri" pitchFamily="34" charset="0"/>
              <a:cs typeface="Calibri" pitchFamily="34" charset="0"/>
            </a:rPr>
            <a:t> للموظف الجماعي</a:t>
          </a:r>
          <a:endParaRPr lang="fr-FR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</dsp:txBody>
      <dsp:txXfrm rot="-5400000">
        <a:off x="846386" y="42130"/>
        <a:ext cx="5719248" cy="709197"/>
      </dsp:txXfrm>
    </dsp:sp>
    <dsp:sp modelId="{28F88526-3DE1-4011-82EA-3FA7FD75F1AA}">
      <dsp:nvSpPr>
        <dsp:cNvPr id="0" name=""/>
        <dsp:cNvSpPr/>
      </dsp:nvSpPr>
      <dsp:spPr>
        <a:xfrm rot="5400000">
          <a:off x="-181368" y="1247138"/>
          <a:ext cx="1209121" cy="84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/>
        </a:p>
      </dsp:txBody>
      <dsp:txXfrm rot="-5400000">
        <a:off x="1" y="1488963"/>
        <a:ext cx="846385" cy="362736"/>
      </dsp:txXfrm>
    </dsp:sp>
    <dsp:sp modelId="{B864CC2C-D503-40D1-873B-94045EB1ED48}">
      <dsp:nvSpPr>
        <dsp:cNvPr id="0" name=""/>
        <dsp:cNvSpPr/>
      </dsp:nvSpPr>
      <dsp:spPr>
        <a:xfrm rot="5400000">
          <a:off x="3332228" y="-1420073"/>
          <a:ext cx="785929" cy="57576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MA" sz="1800" kern="1200" dirty="0"/>
            <a:t>الرفع من مستوى المجهود التكويني لمواجهة الرهانات الحالية</a:t>
          </a:r>
          <a:endParaRPr lang="fr-FR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</dsp:txBody>
      <dsp:txXfrm rot="-5400000">
        <a:off x="846386" y="1104135"/>
        <a:ext cx="5719248" cy="709197"/>
      </dsp:txXfrm>
    </dsp:sp>
    <dsp:sp modelId="{5B38BB1C-F06F-4794-A2FE-098295BAA3AD}">
      <dsp:nvSpPr>
        <dsp:cNvPr id="0" name=""/>
        <dsp:cNvSpPr/>
      </dsp:nvSpPr>
      <dsp:spPr>
        <a:xfrm rot="5400000">
          <a:off x="-181368" y="2309143"/>
          <a:ext cx="1209121" cy="84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 rot="-5400000">
        <a:off x="1" y="2550968"/>
        <a:ext cx="846385" cy="362736"/>
      </dsp:txXfrm>
    </dsp:sp>
    <dsp:sp modelId="{FB095A87-85F5-4DBC-8406-DCF920908196}">
      <dsp:nvSpPr>
        <dsp:cNvPr id="0" name=""/>
        <dsp:cNvSpPr/>
      </dsp:nvSpPr>
      <dsp:spPr>
        <a:xfrm rot="5400000">
          <a:off x="3332228" y="-358067"/>
          <a:ext cx="785929" cy="57576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MA" sz="1800" kern="1200" dirty="0"/>
            <a:t>وضع منظومة للهندسة التكوينية مرتبطة بتدبير توقعي للوظائف و الكفاءات </a:t>
          </a:r>
          <a:endParaRPr lang="fr-FR" sz="1800" kern="1200" dirty="0"/>
        </a:p>
        <a:p>
          <a:pPr marL="114300" lvl="1" indent="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600" kern="1200" dirty="0"/>
        </a:p>
      </dsp:txBody>
      <dsp:txXfrm rot="-5400000">
        <a:off x="846386" y="2166141"/>
        <a:ext cx="5719248" cy="709197"/>
      </dsp:txXfrm>
    </dsp:sp>
    <dsp:sp modelId="{90B8815D-A675-4E82-ABC8-F9F79B72E11A}">
      <dsp:nvSpPr>
        <dsp:cNvPr id="0" name=""/>
        <dsp:cNvSpPr/>
      </dsp:nvSpPr>
      <dsp:spPr>
        <a:xfrm rot="5400000">
          <a:off x="-181368" y="3371149"/>
          <a:ext cx="1209121" cy="846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 rot="-5400000">
        <a:off x="1" y="3612974"/>
        <a:ext cx="846385" cy="362736"/>
      </dsp:txXfrm>
    </dsp:sp>
    <dsp:sp modelId="{58121E66-F810-4E05-8126-6C31FADB606F}">
      <dsp:nvSpPr>
        <dsp:cNvPr id="0" name=""/>
        <dsp:cNvSpPr/>
      </dsp:nvSpPr>
      <dsp:spPr>
        <a:xfrm rot="5400000">
          <a:off x="3332228" y="703938"/>
          <a:ext cx="785929" cy="575761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MA" sz="1800" kern="1200" dirty="0"/>
            <a:t>الاستثمار في التقنيات الجديدة للتحول الرقمي لترشيد النفقات </a:t>
          </a:r>
          <a:r>
            <a:rPr lang="ar-MA" sz="1800" kern="1200" dirty="0" err="1"/>
            <a:t>اللوجستيكية</a:t>
          </a:r>
          <a:r>
            <a:rPr lang="ar-MA" sz="1800" kern="1200" dirty="0"/>
            <a:t> في مجال التكوين </a:t>
          </a:r>
          <a:endParaRPr lang="fr-FR" sz="1800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/>
        </a:p>
      </dsp:txBody>
      <dsp:txXfrm rot="-5400000">
        <a:off x="846386" y="3228146"/>
        <a:ext cx="5719248" cy="709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80" cy="496969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la-Lat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95" y="1"/>
            <a:ext cx="2945980" cy="496969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5A04458-CC25-4EEB-B3AB-46128302C5CE}" type="datetimeFigureOut">
              <a:rPr lang="la-Latn" smtClean="0"/>
              <a:pPr/>
              <a:t>06/07/2022</a:t>
            </a:fld>
            <a:endParaRPr lang="la-Lat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5" tIns="45958" rIns="91915" bIns="459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9" y="4714836"/>
            <a:ext cx="5437500" cy="4467943"/>
          </a:xfrm>
          <a:prstGeom prst="rect">
            <a:avLst/>
          </a:prstGeom>
        </p:spPr>
        <p:txBody>
          <a:bodyPr vert="horz" lIns="91915" tIns="45958" rIns="91915" bIns="45958" rtlCol="0"/>
          <a:lstStyle/>
          <a:p>
            <a:pPr lvl="0"/>
            <a:r>
              <a:rPr lang="la-Latn" dirty="0"/>
              <a:t>Click to edit Master text styles</a:t>
            </a:r>
          </a:p>
          <a:p>
            <a:pPr lvl="1"/>
            <a:r>
              <a:rPr lang="la-Latn" dirty="0"/>
              <a:t>Second level</a:t>
            </a:r>
          </a:p>
          <a:p>
            <a:pPr lvl="2"/>
            <a:r>
              <a:rPr lang="la-Latn" dirty="0"/>
              <a:t>Third level</a:t>
            </a:r>
          </a:p>
          <a:p>
            <a:pPr lvl="3"/>
            <a:r>
              <a:rPr lang="la-Latn" dirty="0"/>
              <a:t>Fourth level</a:t>
            </a:r>
          </a:p>
          <a:p>
            <a:pPr lvl="4"/>
            <a:r>
              <a:rPr lang="la-Latn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077"/>
            <a:ext cx="2945980" cy="496969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la-Lat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95" y="9428077"/>
            <a:ext cx="2945980" cy="496969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0AA4DC-8898-478F-911C-7DC9E80B9005}" type="slidenum">
              <a:rPr lang="la-Latn" smtClean="0"/>
              <a:pPr/>
              <a:t>‹N°›</a:t>
            </a:fld>
            <a:endParaRPr lang="la-Latn" dirty="0"/>
          </a:p>
        </p:txBody>
      </p:sp>
    </p:spTree>
    <p:extLst>
      <p:ext uri="{BB962C8B-B14F-4D97-AF65-F5344CB8AC3E}">
        <p14:creationId xmlns:p14="http://schemas.microsoft.com/office/powerpoint/2010/main" val="315428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Negs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 principe): 17 oct.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Approbation:13/12/2017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</a:t>
            </a:r>
            <a:r>
              <a:rPr lang="fr-MA" sz="1050" dirty="0"/>
              <a:t> :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21/12/2017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 effective de mise en vigueur: 19/02/2018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Ancienne date Clôture:30/09/2022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Nouvelle date de clôture: 31/03/2023</a:t>
            </a:r>
          </a:p>
          <a:p>
            <a:r>
              <a:rPr lang="fr-MA" sz="1050" dirty="0"/>
              <a:t>Ancienne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limite des demandes</a:t>
            </a: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31/03/2023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Nouvelle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limite des demandes</a:t>
            </a: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31/09/2023</a:t>
            </a:r>
            <a:r>
              <a:rPr lang="fr-MA" sz="105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2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725197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11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2260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12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11826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13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6634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14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780135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15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1263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16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44599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17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0578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fr-MA" sz="105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Negs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 principe): 17 oct.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Approbation:13/12/2017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</a:t>
            </a:r>
            <a:r>
              <a:rPr lang="fr-MA" sz="1050" dirty="0"/>
              <a:t> :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21/12/2017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 effective de mise en vigueur: 19/02/2018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Ancienne date Clôture:30/09/2022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Nouvelle date de clôture: 31/03/2023</a:t>
            </a:r>
          </a:p>
          <a:p>
            <a:r>
              <a:rPr lang="fr-MA" sz="1050" dirty="0"/>
              <a:t>Ancienne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limite des demandes</a:t>
            </a: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31/03/2023</a:t>
            </a:r>
            <a:r>
              <a:rPr lang="fr-MA" sz="105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MA" sz="1050" dirty="0"/>
              <a:t>Nouvelle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limite des demandes</a:t>
            </a:r>
            <a:r>
              <a:rPr lang="fr-MA" sz="1050" dirty="0"/>
              <a:t> </a:t>
            </a:r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31/09/2023</a:t>
            </a:r>
            <a:r>
              <a:rPr lang="fr-MA" sz="105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3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8250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4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4969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5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7600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6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8795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7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2002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8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409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9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460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A" sz="105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Réunion d'examen de concept: 25/06/2015</a:t>
            </a:r>
            <a:endParaRPr lang="fr-MA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F930-0BF3-4E32-A6B1-C5DC5756830B}" type="slidenum">
              <a:rPr lang="fr-MA" smtClean="0"/>
              <a:t>10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5617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3.xml" /><Relationship Id="rId1" Type="http://schemas.openxmlformats.org/officeDocument/2006/relationships/tags" Target="../tags/tag2.xml" /><Relationship Id="rId6" Type="http://schemas.openxmlformats.org/officeDocument/2006/relationships/image" Target="../media/image3.png" /><Relationship Id="rId5" Type="http://schemas.openxmlformats.org/officeDocument/2006/relationships/image" Target="../media/image2.jpeg" /><Relationship Id="rId4" Type="http://schemas.openxmlformats.org/officeDocument/2006/relationships/image" Target="../media/image1.png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.png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89D20AE-2A9C-4742-990C-2A883C3683E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5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69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8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68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33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39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972000" y="178643"/>
            <a:ext cx="40076" cy="3077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00" b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la-Latn" smtClean="0">
                <a:solidFill>
                  <a:prstClr val="white">
                    <a:lumMod val="75000"/>
                  </a:prstClr>
                </a:solidFill>
              </a:rPr>
              <a:pPr/>
              <a:t>‹N°›</a:t>
            </a:fld>
            <a:endParaRPr lang="la-Latn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5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9972004" y="228649"/>
            <a:ext cx="65" cy="3077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  <a:sym typeface="+mn-lt"/>
              </a:defRPr>
            </a:lvl1pPr>
          </a:lstStyle>
          <a:p>
            <a:endParaRPr lang="la-Latn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1335D415-01AA-45C9-BC5E-DC283E4F82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425" y="8296"/>
            <a:ext cx="453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ROYAUME DU MAROC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Ministère de l’Intérieur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Direction Générale des Collectivités Territoriales</a:t>
            </a:r>
          </a:p>
        </p:txBody>
      </p:sp>
      <p:pic>
        <p:nvPicPr>
          <p:cNvPr id="16" name="Picture 56" descr="Image result for royaume du maroc">
            <a:extLst>
              <a:ext uri="{FF2B5EF4-FFF2-40B4-BE49-F238E27FC236}">
                <a16:creationId xmlns:a16="http://schemas.microsoft.com/office/drawing/2014/main" id="{234CA324-A139-4DBA-B44A-156242992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" y="33716"/>
            <a:ext cx="360000" cy="3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"/>
          <p:cNvSpPr txBox="1">
            <a:spLocks noChangeArrowheads="1"/>
          </p:cNvSpPr>
          <p:nvPr userDrawn="1"/>
        </p:nvSpPr>
        <p:spPr bwMode="auto">
          <a:xfrm>
            <a:off x="9385300" y="6710400"/>
            <a:ext cx="189154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>
              <a:lnSpc>
                <a:spcPct val="90000"/>
              </a:lnSpc>
              <a:defRPr/>
            </a:pPr>
            <a:fld id="{7AA7B471-74A3-4F5F-8955-6C99E2375CAC}" type="slidenum">
              <a:rPr lang="la-Latn" noProof="1">
                <a:solidFill>
                  <a:srgbClr val="242852"/>
                </a:solidFill>
                <a:latin typeface="Calibri" pitchFamily="34" charset="0"/>
                <a:cs typeface="Calibri" pitchFamily="34" charset="0"/>
                <a:sym typeface="+mn-lt"/>
              </a:rPr>
              <a:pPr>
                <a:lnSpc>
                  <a:spcPct val="90000"/>
                </a:lnSpc>
                <a:defRPr/>
              </a:pPr>
              <a:t>‹N°›</a:t>
            </a:fld>
            <a:endParaRPr lang="la-Latn" noProof="1">
              <a:solidFill>
                <a:srgbClr val="242852"/>
              </a:solidFill>
              <a:latin typeface="Calibri" pitchFamily="34" charset="0"/>
              <a:cs typeface="Calibri" pitchFamily="34" charset="0"/>
              <a:sym typeface="+mn-lt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8F67220-F4B1-4822-AB7E-0AF5997A27BE}"/>
              </a:ext>
            </a:extLst>
          </p:cNvPr>
          <p:cNvGrpSpPr/>
          <p:nvPr userDrawn="1"/>
        </p:nvGrpSpPr>
        <p:grpSpPr>
          <a:xfrm>
            <a:off x="8967140" y="67422"/>
            <a:ext cx="828000" cy="332795"/>
            <a:chOff x="3029770" y="5289957"/>
            <a:chExt cx="2279592" cy="108960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148F305-774E-4BB5-B510-58214D597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70" y="5289964"/>
              <a:ext cx="838442" cy="1089596"/>
            </a:xfrm>
            <a:prstGeom prst="rect">
              <a:avLst/>
            </a:prstGeom>
          </p:spPr>
        </p:pic>
        <p:pic>
          <p:nvPicPr>
            <p:cNvPr id="12" name="Picture 607" descr="RÃ©sultat de recherche d'images pour &quot;capital consulting GFI logo&quot;">
              <a:extLst>
                <a:ext uri="{FF2B5EF4-FFF2-40B4-BE49-F238E27FC236}">
                  <a16:creationId xmlns:a16="http://schemas.microsoft.com/office/drawing/2014/main" id="{E99178A4-5B76-47E0-B8C2-57AA05579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57" y="5289957"/>
              <a:ext cx="1060805" cy="106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855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421857" y="248552"/>
            <a:ext cx="4248000" cy="235320"/>
          </a:xfrm>
          <a:prstGeom prst="rect">
            <a:avLst/>
          </a:prstGeom>
        </p:spPr>
        <p:txBody>
          <a:bodyPr lIns="95882" tIns="47942" rIns="95882" bIns="47942"/>
          <a:lstStyle>
            <a:lvl1pPr marL="0" indent="0" algn="r">
              <a:buNone/>
              <a:defRPr sz="1000" b="0" i="1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fr-FR" dirty="0"/>
              <a:t>Cliquez ici pour insérer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8633" y="688064"/>
            <a:ext cx="9170988" cy="72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</p:spPr>
        <p:txBody>
          <a:bodyPr vert="horz" wrap="square" lIns="108000" tIns="0" rIns="108000" bIns="0" rtlCol="0" anchor="ctr">
            <a:noAutofit/>
          </a:bodyPr>
          <a:lstStyle>
            <a:lvl1pPr marL="0" indent="0">
              <a:buNone/>
              <a:defRPr lang="fr-FR" sz="1800" b="1" i="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+mn-lt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r-FR" dirty="0"/>
              <a:t>Cliquez ici pour insérer le message clé de la slide (2 lignes maximum)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28634" y="1488228"/>
            <a:ext cx="7977062" cy="346119"/>
          </a:xfrm>
          <a:prstGeom prst="rect">
            <a:avLst/>
          </a:prstGeom>
        </p:spPr>
        <p:txBody>
          <a:bodyPr lIns="95882" tIns="47942" rIns="95882" bIns="47942"/>
          <a:lstStyle>
            <a:lvl1pPr marL="0" indent="0">
              <a:buNone/>
              <a:defRPr sz="1800" b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fr-FR" dirty="0"/>
              <a:t>Cliquez ici pour insérer le sous-titre (non obligatoire, 1 ligne maximum)</a:t>
            </a:r>
          </a:p>
        </p:txBody>
      </p:sp>
      <p:cxnSp>
        <p:nvCxnSpPr>
          <p:cNvPr id="17" name="Connecteur droit 16"/>
          <p:cNvCxnSpPr/>
          <p:nvPr userDrawn="1"/>
        </p:nvCxnSpPr>
        <p:spPr>
          <a:xfrm flipH="1">
            <a:off x="0" y="6582671"/>
            <a:ext cx="990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18"/>
          <p:cNvSpPr>
            <a:spLocks noGrp="1"/>
          </p:cNvSpPr>
          <p:nvPr>
            <p:ph sz="quarter" idx="15" hasCustomPrompt="1"/>
          </p:nvPr>
        </p:nvSpPr>
        <p:spPr>
          <a:xfrm>
            <a:off x="309232" y="6582690"/>
            <a:ext cx="4752000" cy="207620"/>
          </a:xfrm>
          <a:prstGeom prst="rect">
            <a:avLst/>
          </a:prstGeom>
        </p:spPr>
        <p:txBody>
          <a:bodyPr lIns="95882" tIns="47942" rIns="95882" bIns="47942"/>
          <a:lstStyle>
            <a:lvl1pPr marL="0" indent="0">
              <a:buNone/>
              <a:defRPr sz="800" i="1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fr-FR" dirty="0"/>
              <a:t>Cliquer ici pour renseigner les sources 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95300" y="1940176"/>
            <a:ext cx="8915400" cy="9707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grpSp>
        <p:nvGrpSpPr>
          <p:cNvPr id="2" name="Groupe 14">
            <a:extLst>
              <a:ext uri="{FF2B5EF4-FFF2-40B4-BE49-F238E27FC236}">
                <a16:creationId xmlns:a16="http://schemas.microsoft.com/office/drawing/2014/main" id="{A8F67220-F4B1-4822-AB7E-0AF5997A27BE}"/>
              </a:ext>
            </a:extLst>
          </p:cNvPr>
          <p:cNvGrpSpPr/>
          <p:nvPr userDrawn="1"/>
        </p:nvGrpSpPr>
        <p:grpSpPr>
          <a:xfrm>
            <a:off x="8967140" y="67422"/>
            <a:ext cx="828000" cy="332795"/>
            <a:chOff x="3029770" y="5289957"/>
            <a:chExt cx="2279592" cy="108960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3148F305-774E-4BB5-B510-58214D597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70" y="5289964"/>
              <a:ext cx="838442" cy="1089596"/>
            </a:xfrm>
            <a:prstGeom prst="rect">
              <a:avLst/>
            </a:prstGeom>
          </p:spPr>
        </p:pic>
        <p:pic>
          <p:nvPicPr>
            <p:cNvPr id="18" name="Picture 607" descr="RÃ©sultat de recherche d'images pour &quot;capital consulting GFI logo&quot;">
              <a:extLst>
                <a:ext uri="{FF2B5EF4-FFF2-40B4-BE49-F238E27FC236}">
                  <a16:creationId xmlns:a16="http://schemas.microsoft.com/office/drawing/2014/main" id="{E99178A4-5B76-47E0-B8C2-57AA05579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57" y="5289957"/>
              <a:ext cx="1060805" cy="106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1335D415-01AA-45C9-BC5E-DC283E4F82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425" y="8296"/>
            <a:ext cx="453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ROYAUME DU MAROC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Ministère de l’Intérieur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Direction Générale des Collectivités Territoriales</a:t>
            </a:r>
          </a:p>
        </p:txBody>
      </p:sp>
      <p:pic>
        <p:nvPicPr>
          <p:cNvPr id="13" name="Picture 56" descr="Image result for royaume du maroc">
            <a:extLst>
              <a:ext uri="{FF2B5EF4-FFF2-40B4-BE49-F238E27FC236}">
                <a16:creationId xmlns:a16="http://schemas.microsoft.com/office/drawing/2014/main" id="{234CA324-A139-4DBA-B44A-156242992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" y="33716"/>
            <a:ext cx="360000" cy="3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62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18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21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39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7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theme" Target="../theme/theme1.xml" /><Relationship Id="rId4" Type="http://schemas.openxmlformats.org/officeDocument/2006/relationships/slideLayout" Target="../slideLayouts/slideLayout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7.xml" /><Relationship Id="rId7" Type="http://schemas.openxmlformats.org/officeDocument/2006/relationships/slideLayout" Target="../slideLayouts/slideLayout11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6.xml" /><Relationship Id="rId1" Type="http://schemas.openxmlformats.org/officeDocument/2006/relationships/slideLayout" Target="../slideLayouts/slideLayout5.xml" /><Relationship Id="rId6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8.xml" /><Relationship Id="rId9" Type="http://schemas.openxmlformats.org/officeDocument/2006/relationships/slideLayout" Target="../slideLayouts/slideLayout1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73" r:id="rId2"/>
    <p:sldLayoutId id="2147484789" r:id="rId3"/>
    <p:sldLayoutId id="214748479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C123-E55E-C24C-85DD-F7E6DAB2A107}" type="datetimeFigureOut">
              <a:rPr lang="fr-FR" smtClean="0"/>
              <a:pPr/>
              <a:t>06/07/2022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7438-B11B-6146-AFC7-0CB1DF6A4B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79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 /><Relationship Id="rId7" Type="http://schemas.openxmlformats.org/officeDocument/2006/relationships/image" Target="../media/image6.png" /><Relationship Id="rId2" Type="http://schemas.openxmlformats.org/officeDocument/2006/relationships/tags" Target="../tags/tag5.xml" /><Relationship Id="rId1" Type="http://schemas.openxmlformats.org/officeDocument/2006/relationships/tags" Target="../tags/tag4.xml" /><Relationship Id="rId6" Type="http://schemas.openxmlformats.org/officeDocument/2006/relationships/notesSlide" Target="../notesSlides/notesSlide1.xml" /><Relationship Id="rId5" Type="http://schemas.openxmlformats.org/officeDocument/2006/relationships/slideLayout" Target="../slideLayouts/slideLayout11.xml" /><Relationship Id="rId4" Type="http://schemas.openxmlformats.org/officeDocument/2006/relationships/tags" Target="../tags/tag7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 /><Relationship Id="rId3" Type="http://schemas.openxmlformats.org/officeDocument/2006/relationships/tags" Target="../tags/tag10.xml" /><Relationship Id="rId7" Type="http://schemas.openxmlformats.org/officeDocument/2006/relationships/slideLayout" Target="../slideLayouts/slideLayout11.xml" /><Relationship Id="rId2" Type="http://schemas.openxmlformats.org/officeDocument/2006/relationships/tags" Target="../tags/tag9.xml" /><Relationship Id="rId1" Type="http://schemas.openxmlformats.org/officeDocument/2006/relationships/tags" Target="../tags/tag8.xml" /><Relationship Id="rId6" Type="http://schemas.openxmlformats.org/officeDocument/2006/relationships/tags" Target="../tags/tag13.xml" /><Relationship Id="rId5" Type="http://schemas.openxmlformats.org/officeDocument/2006/relationships/tags" Target="../tags/tag12.xml" /><Relationship Id="rId4" Type="http://schemas.openxmlformats.org/officeDocument/2006/relationships/tags" Target="../tags/tag11.xml" /><Relationship Id="rId9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6.png" /><Relationship Id="rId7" Type="http://schemas.openxmlformats.org/officeDocument/2006/relationships/diagramColors" Target="../diagrams/colors1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10DBD3-B777-2D9E-4709-8C0EE24226F9}"/>
              </a:ext>
            </a:extLst>
          </p:cNvPr>
          <p:cNvSpPr/>
          <p:nvPr/>
        </p:nvSpPr>
        <p:spPr>
          <a:xfrm>
            <a:off x="1598416" y="4954214"/>
            <a:ext cx="6769802" cy="1565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33388" rtl="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ar-MA" sz="4400" kern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التكوين للفائدةالموارد البشرية</a:t>
            </a:r>
            <a:endParaRPr lang="fr-FR" sz="4400" kern="0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33388" rtl="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ar-MA" sz="4400" kern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للجماعات الترابية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1D43B1-CE5E-0778-C708-211549153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6" y="-226872"/>
            <a:ext cx="2045037" cy="28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     المحور  الثاني : وضع رهن إشارة الجماعات الترابية عرض تكويني ملائم للحاجيات المهنية و للمسار الإداري للموظف الجماعي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86" y="293261"/>
            <a:ext cx="492903" cy="475131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5A750A09-491F-05FD-2394-D191C0B98331}"/>
              </a:ext>
            </a:extLst>
          </p:cNvPr>
          <p:cNvGrpSpPr/>
          <p:nvPr/>
        </p:nvGrpSpPr>
        <p:grpSpPr>
          <a:xfrm>
            <a:off x="712669" y="3134207"/>
            <a:ext cx="8571911" cy="913600"/>
            <a:chOff x="350291" y="2929258"/>
            <a:chExt cx="9375598" cy="612001"/>
          </a:xfrm>
        </p:grpSpPr>
        <p:sp>
          <p:nvSpPr>
            <p:cNvPr id="12" name="Forme libre 8">
              <a:extLst>
                <a:ext uri="{FF2B5EF4-FFF2-40B4-BE49-F238E27FC236}">
                  <a16:creationId xmlns:a16="http://schemas.microsoft.com/office/drawing/2014/main" id="{4DA5D247-4BAB-9226-EB5B-3A937EB6F02D}"/>
                </a:ext>
              </a:extLst>
            </p:cNvPr>
            <p:cNvSpPr/>
            <p:nvPr/>
          </p:nvSpPr>
          <p:spPr>
            <a:xfrm>
              <a:off x="6737888" y="2929258"/>
              <a:ext cx="2988001" cy="612000"/>
            </a:xfrm>
            <a:custGeom>
              <a:avLst/>
              <a:gdLst>
                <a:gd name="connsiteX0" fmla="*/ 0 w 2357757"/>
                <a:gd name="connsiteY0" fmla="*/ 0 h 518400"/>
                <a:gd name="connsiteX1" fmla="*/ 2357757 w 2357757"/>
                <a:gd name="connsiteY1" fmla="*/ 0 h 518400"/>
                <a:gd name="connsiteX2" fmla="*/ 2357757 w 2357757"/>
                <a:gd name="connsiteY2" fmla="*/ 518400 h 518400"/>
                <a:gd name="connsiteX3" fmla="*/ 0 w 2357757"/>
                <a:gd name="connsiteY3" fmla="*/ 518400 h 518400"/>
                <a:gd name="connsiteX4" fmla="*/ 0 w 2357757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757" h="518400">
                  <a:moveTo>
                    <a:pt x="0" y="0"/>
                  </a:moveTo>
                  <a:lnTo>
                    <a:pt x="2357757" y="0"/>
                  </a:lnTo>
                  <a:lnTo>
                    <a:pt x="2357757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التكوين الأولي</a:t>
              </a:r>
              <a:endPara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Forme libre 9">
              <a:extLst>
                <a:ext uri="{FF2B5EF4-FFF2-40B4-BE49-F238E27FC236}">
                  <a16:creationId xmlns:a16="http://schemas.microsoft.com/office/drawing/2014/main" id="{29A5AC1D-B981-0B9B-BE14-6EAC006CDE33}"/>
                </a:ext>
              </a:extLst>
            </p:cNvPr>
            <p:cNvSpPr/>
            <p:nvPr/>
          </p:nvSpPr>
          <p:spPr>
            <a:xfrm>
              <a:off x="3544089" y="2929259"/>
              <a:ext cx="2988001" cy="612000"/>
            </a:xfrm>
            <a:custGeom>
              <a:avLst/>
              <a:gdLst>
                <a:gd name="connsiteX0" fmla="*/ 0 w 2357757"/>
                <a:gd name="connsiteY0" fmla="*/ 0 h 518400"/>
                <a:gd name="connsiteX1" fmla="*/ 2357757 w 2357757"/>
                <a:gd name="connsiteY1" fmla="*/ 0 h 518400"/>
                <a:gd name="connsiteX2" fmla="*/ 2357757 w 2357757"/>
                <a:gd name="connsiteY2" fmla="*/ 518400 h 518400"/>
                <a:gd name="connsiteX3" fmla="*/ 0 w 2357757"/>
                <a:gd name="connsiteY3" fmla="*/ 518400 h 518400"/>
                <a:gd name="connsiteX4" fmla="*/ 0 w 2357757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757" h="518400">
                  <a:moveTo>
                    <a:pt x="0" y="0"/>
                  </a:moveTo>
                  <a:lnTo>
                    <a:pt x="2357757" y="0"/>
                  </a:lnTo>
                  <a:lnTo>
                    <a:pt x="2357757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برامج أسلاك التكوين الخاصة</a:t>
              </a:r>
              <a:endPara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Forme libre 10">
              <a:extLst>
                <a:ext uri="{FF2B5EF4-FFF2-40B4-BE49-F238E27FC236}">
                  <a16:creationId xmlns:a16="http://schemas.microsoft.com/office/drawing/2014/main" id="{2B326880-0F83-8543-26BB-05D204640C06}"/>
                </a:ext>
              </a:extLst>
            </p:cNvPr>
            <p:cNvSpPr/>
            <p:nvPr/>
          </p:nvSpPr>
          <p:spPr>
            <a:xfrm>
              <a:off x="350291" y="2929259"/>
              <a:ext cx="2988000" cy="612000"/>
            </a:xfrm>
            <a:custGeom>
              <a:avLst/>
              <a:gdLst>
                <a:gd name="connsiteX0" fmla="*/ 0 w 2357757"/>
                <a:gd name="connsiteY0" fmla="*/ 0 h 518400"/>
                <a:gd name="connsiteX1" fmla="*/ 2357757 w 2357757"/>
                <a:gd name="connsiteY1" fmla="*/ 0 h 518400"/>
                <a:gd name="connsiteX2" fmla="*/ 2357757 w 2357757"/>
                <a:gd name="connsiteY2" fmla="*/ 518400 h 518400"/>
                <a:gd name="connsiteX3" fmla="*/ 0 w 2357757"/>
                <a:gd name="connsiteY3" fmla="*/ 518400 h 518400"/>
                <a:gd name="connsiteX4" fmla="*/ 0 w 2357757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757" h="518400">
                  <a:moveTo>
                    <a:pt x="0" y="0"/>
                  </a:moveTo>
                  <a:lnTo>
                    <a:pt x="2357757" y="0"/>
                  </a:lnTo>
                  <a:lnTo>
                    <a:pt x="2357757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ar-M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دلائل</a:t>
              </a:r>
              <a:r>
                <a:rPr lang="ar-MA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ar-MA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السنوية للتكوين المستمر</a:t>
              </a:r>
              <a:endPara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0EB04AD-E21F-DE1A-6576-11210593EAC6}"/>
              </a:ext>
            </a:extLst>
          </p:cNvPr>
          <p:cNvGrpSpPr/>
          <p:nvPr/>
        </p:nvGrpSpPr>
        <p:grpSpPr>
          <a:xfrm rot="10800000">
            <a:off x="1011000" y="1727408"/>
            <a:ext cx="7884000" cy="828000"/>
            <a:chOff x="924267" y="5003839"/>
            <a:chExt cx="7884000" cy="828000"/>
          </a:xfrm>
        </p:grpSpPr>
        <p:sp>
          <p:nvSpPr>
            <p:cNvPr id="16" name="Flèche droite 15">
              <a:extLst>
                <a:ext uri="{FF2B5EF4-FFF2-40B4-BE49-F238E27FC236}">
                  <a16:creationId xmlns:a16="http://schemas.microsoft.com/office/drawing/2014/main" id="{8F0E7EA7-0ECB-4C28-580F-7BE19613C121}"/>
                </a:ext>
              </a:extLst>
            </p:cNvPr>
            <p:cNvSpPr/>
            <p:nvPr/>
          </p:nvSpPr>
          <p:spPr>
            <a:xfrm>
              <a:off x="924267" y="5003839"/>
              <a:ext cx="7884000" cy="828000"/>
            </a:xfrm>
            <a:prstGeom prst="rightArrow">
              <a:avLst>
                <a:gd name="adj1" fmla="val 100000"/>
                <a:gd name="adj2" fmla="val 6556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3B4B19D0-2389-4BD6-0B8F-ADCE866111F6}"/>
                </a:ext>
              </a:extLst>
            </p:cNvPr>
            <p:cNvSpPr/>
            <p:nvPr/>
          </p:nvSpPr>
          <p:spPr>
            <a:xfrm rot="10800000">
              <a:off x="1152325" y="5111839"/>
              <a:ext cx="1401242" cy="612000"/>
            </a:xfrm>
            <a:custGeom>
              <a:avLst/>
              <a:gdLst>
                <a:gd name="connsiteX0" fmla="*/ 0 w 1456406"/>
                <a:gd name="connsiteY0" fmla="*/ 144303 h 865798"/>
                <a:gd name="connsiteX1" fmla="*/ 42266 w 1456406"/>
                <a:gd name="connsiteY1" fmla="*/ 42265 h 865798"/>
                <a:gd name="connsiteX2" fmla="*/ 144304 w 1456406"/>
                <a:gd name="connsiteY2" fmla="*/ 0 h 865798"/>
                <a:gd name="connsiteX3" fmla="*/ 1312103 w 1456406"/>
                <a:gd name="connsiteY3" fmla="*/ 0 h 865798"/>
                <a:gd name="connsiteX4" fmla="*/ 1414141 w 1456406"/>
                <a:gd name="connsiteY4" fmla="*/ 42266 h 865798"/>
                <a:gd name="connsiteX5" fmla="*/ 1456406 w 1456406"/>
                <a:gd name="connsiteY5" fmla="*/ 144304 h 865798"/>
                <a:gd name="connsiteX6" fmla="*/ 1456406 w 1456406"/>
                <a:gd name="connsiteY6" fmla="*/ 721495 h 865798"/>
                <a:gd name="connsiteX7" fmla="*/ 1414141 w 1456406"/>
                <a:gd name="connsiteY7" fmla="*/ 823533 h 865798"/>
                <a:gd name="connsiteX8" fmla="*/ 1312103 w 1456406"/>
                <a:gd name="connsiteY8" fmla="*/ 865798 h 865798"/>
                <a:gd name="connsiteX9" fmla="*/ 144303 w 1456406"/>
                <a:gd name="connsiteY9" fmla="*/ 865798 h 865798"/>
                <a:gd name="connsiteX10" fmla="*/ 42265 w 1456406"/>
                <a:gd name="connsiteY10" fmla="*/ 823533 h 865798"/>
                <a:gd name="connsiteX11" fmla="*/ 0 w 1456406"/>
                <a:gd name="connsiteY11" fmla="*/ 721495 h 865798"/>
                <a:gd name="connsiteX12" fmla="*/ 0 w 1456406"/>
                <a:gd name="connsiteY12" fmla="*/ 144303 h 8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6406" h="865798">
                  <a:moveTo>
                    <a:pt x="0" y="144303"/>
                  </a:moveTo>
                  <a:cubicBezTo>
                    <a:pt x="0" y="106031"/>
                    <a:pt x="15203" y="69327"/>
                    <a:pt x="42266" y="42265"/>
                  </a:cubicBezTo>
                  <a:cubicBezTo>
                    <a:pt x="69328" y="15203"/>
                    <a:pt x="106032" y="0"/>
                    <a:pt x="144304" y="0"/>
                  </a:cubicBezTo>
                  <a:lnTo>
                    <a:pt x="1312103" y="0"/>
                  </a:lnTo>
                  <a:cubicBezTo>
                    <a:pt x="1350375" y="0"/>
                    <a:pt x="1387079" y="15203"/>
                    <a:pt x="1414141" y="42266"/>
                  </a:cubicBezTo>
                  <a:cubicBezTo>
                    <a:pt x="1441203" y="69328"/>
                    <a:pt x="1456406" y="106032"/>
                    <a:pt x="1456406" y="144304"/>
                  </a:cubicBezTo>
                  <a:lnTo>
                    <a:pt x="1456406" y="721495"/>
                  </a:lnTo>
                  <a:cubicBezTo>
                    <a:pt x="1456406" y="759767"/>
                    <a:pt x="1441203" y="796471"/>
                    <a:pt x="1414141" y="823533"/>
                  </a:cubicBezTo>
                  <a:cubicBezTo>
                    <a:pt x="1387079" y="850595"/>
                    <a:pt x="1350375" y="865798"/>
                    <a:pt x="1312103" y="865798"/>
                  </a:cubicBezTo>
                  <a:lnTo>
                    <a:pt x="144303" y="865798"/>
                  </a:lnTo>
                  <a:cubicBezTo>
                    <a:pt x="106031" y="865798"/>
                    <a:pt x="69327" y="850595"/>
                    <a:pt x="42265" y="823533"/>
                  </a:cubicBezTo>
                  <a:cubicBezTo>
                    <a:pt x="15203" y="796471"/>
                    <a:pt x="0" y="759767"/>
                    <a:pt x="0" y="721495"/>
                  </a:cubicBezTo>
                  <a:lnTo>
                    <a:pt x="0" y="1443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45" tIns="110845" rIns="110845" bIns="110845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6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التوظيف</a:t>
              </a:r>
              <a:endParaRPr lang="fr-FR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98AF9296-15B0-4F99-94D5-1EBFE24F8CE0}"/>
                </a:ext>
              </a:extLst>
            </p:cNvPr>
            <p:cNvSpPr/>
            <p:nvPr/>
          </p:nvSpPr>
          <p:spPr>
            <a:xfrm rot="10800000">
              <a:off x="4965867" y="5111839"/>
              <a:ext cx="1627912" cy="612000"/>
            </a:xfrm>
            <a:custGeom>
              <a:avLst/>
              <a:gdLst>
                <a:gd name="connsiteX0" fmla="*/ 0 w 1456406"/>
                <a:gd name="connsiteY0" fmla="*/ 144303 h 865798"/>
                <a:gd name="connsiteX1" fmla="*/ 42266 w 1456406"/>
                <a:gd name="connsiteY1" fmla="*/ 42265 h 865798"/>
                <a:gd name="connsiteX2" fmla="*/ 144304 w 1456406"/>
                <a:gd name="connsiteY2" fmla="*/ 0 h 865798"/>
                <a:gd name="connsiteX3" fmla="*/ 1312103 w 1456406"/>
                <a:gd name="connsiteY3" fmla="*/ 0 h 865798"/>
                <a:gd name="connsiteX4" fmla="*/ 1414141 w 1456406"/>
                <a:gd name="connsiteY4" fmla="*/ 42266 h 865798"/>
                <a:gd name="connsiteX5" fmla="*/ 1456406 w 1456406"/>
                <a:gd name="connsiteY5" fmla="*/ 144304 h 865798"/>
                <a:gd name="connsiteX6" fmla="*/ 1456406 w 1456406"/>
                <a:gd name="connsiteY6" fmla="*/ 721495 h 865798"/>
                <a:gd name="connsiteX7" fmla="*/ 1414141 w 1456406"/>
                <a:gd name="connsiteY7" fmla="*/ 823533 h 865798"/>
                <a:gd name="connsiteX8" fmla="*/ 1312103 w 1456406"/>
                <a:gd name="connsiteY8" fmla="*/ 865798 h 865798"/>
                <a:gd name="connsiteX9" fmla="*/ 144303 w 1456406"/>
                <a:gd name="connsiteY9" fmla="*/ 865798 h 865798"/>
                <a:gd name="connsiteX10" fmla="*/ 42265 w 1456406"/>
                <a:gd name="connsiteY10" fmla="*/ 823533 h 865798"/>
                <a:gd name="connsiteX11" fmla="*/ 0 w 1456406"/>
                <a:gd name="connsiteY11" fmla="*/ 721495 h 865798"/>
                <a:gd name="connsiteX12" fmla="*/ 0 w 1456406"/>
                <a:gd name="connsiteY12" fmla="*/ 144303 h 8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6406" h="865798">
                  <a:moveTo>
                    <a:pt x="0" y="144303"/>
                  </a:moveTo>
                  <a:cubicBezTo>
                    <a:pt x="0" y="106031"/>
                    <a:pt x="15203" y="69327"/>
                    <a:pt x="42266" y="42265"/>
                  </a:cubicBezTo>
                  <a:cubicBezTo>
                    <a:pt x="69328" y="15203"/>
                    <a:pt x="106032" y="0"/>
                    <a:pt x="144304" y="0"/>
                  </a:cubicBezTo>
                  <a:lnTo>
                    <a:pt x="1312103" y="0"/>
                  </a:lnTo>
                  <a:cubicBezTo>
                    <a:pt x="1350375" y="0"/>
                    <a:pt x="1387079" y="15203"/>
                    <a:pt x="1414141" y="42266"/>
                  </a:cubicBezTo>
                  <a:cubicBezTo>
                    <a:pt x="1441203" y="69328"/>
                    <a:pt x="1456406" y="106032"/>
                    <a:pt x="1456406" y="144304"/>
                  </a:cubicBezTo>
                  <a:lnTo>
                    <a:pt x="1456406" y="721495"/>
                  </a:lnTo>
                  <a:cubicBezTo>
                    <a:pt x="1456406" y="759767"/>
                    <a:pt x="1441203" y="796471"/>
                    <a:pt x="1414141" y="823533"/>
                  </a:cubicBezTo>
                  <a:cubicBezTo>
                    <a:pt x="1387079" y="850595"/>
                    <a:pt x="1350375" y="865798"/>
                    <a:pt x="1312103" y="865798"/>
                  </a:cubicBezTo>
                  <a:lnTo>
                    <a:pt x="144303" y="865798"/>
                  </a:lnTo>
                  <a:cubicBezTo>
                    <a:pt x="106031" y="865798"/>
                    <a:pt x="69327" y="850595"/>
                    <a:pt x="42265" y="823533"/>
                  </a:cubicBezTo>
                  <a:cubicBezTo>
                    <a:pt x="15203" y="796471"/>
                    <a:pt x="0" y="759767"/>
                    <a:pt x="0" y="721495"/>
                  </a:cubicBezTo>
                  <a:lnTo>
                    <a:pt x="0" y="1443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45" tIns="110845" rIns="110845" bIns="110845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6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تطور المهن الجماعية</a:t>
              </a:r>
              <a:endParaRPr lang="fr-FR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30BD31CC-DA8F-EAE2-18C4-E4F9C7D1A194}"/>
                </a:ext>
              </a:extLst>
            </p:cNvPr>
            <p:cNvSpPr/>
            <p:nvPr/>
          </p:nvSpPr>
          <p:spPr>
            <a:xfrm rot="10800000">
              <a:off x="3032352" y="5111839"/>
              <a:ext cx="1454730" cy="612000"/>
            </a:xfrm>
            <a:custGeom>
              <a:avLst/>
              <a:gdLst>
                <a:gd name="connsiteX0" fmla="*/ 0 w 1456406"/>
                <a:gd name="connsiteY0" fmla="*/ 144303 h 865798"/>
                <a:gd name="connsiteX1" fmla="*/ 42266 w 1456406"/>
                <a:gd name="connsiteY1" fmla="*/ 42265 h 865798"/>
                <a:gd name="connsiteX2" fmla="*/ 144304 w 1456406"/>
                <a:gd name="connsiteY2" fmla="*/ 0 h 865798"/>
                <a:gd name="connsiteX3" fmla="*/ 1312103 w 1456406"/>
                <a:gd name="connsiteY3" fmla="*/ 0 h 865798"/>
                <a:gd name="connsiteX4" fmla="*/ 1414141 w 1456406"/>
                <a:gd name="connsiteY4" fmla="*/ 42266 h 865798"/>
                <a:gd name="connsiteX5" fmla="*/ 1456406 w 1456406"/>
                <a:gd name="connsiteY5" fmla="*/ 144304 h 865798"/>
                <a:gd name="connsiteX6" fmla="*/ 1456406 w 1456406"/>
                <a:gd name="connsiteY6" fmla="*/ 721495 h 865798"/>
                <a:gd name="connsiteX7" fmla="*/ 1414141 w 1456406"/>
                <a:gd name="connsiteY7" fmla="*/ 823533 h 865798"/>
                <a:gd name="connsiteX8" fmla="*/ 1312103 w 1456406"/>
                <a:gd name="connsiteY8" fmla="*/ 865798 h 865798"/>
                <a:gd name="connsiteX9" fmla="*/ 144303 w 1456406"/>
                <a:gd name="connsiteY9" fmla="*/ 865798 h 865798"/>
                <a:gd name="connsiteX10" fmla="*/ 42265 w 1456406"/>
                <a:gd name="connsiteY10" fmla="*/ 823533 h 865798"/>
                <a:gd name="connsiteX11" fmla="*/ 0 w 1456406"/>
                <a:gd name="connsiteY11" fmla="*/ 721495 h 865798"/>
                <a:gd name="connsiteX12" fmla="*/ 0 w 1456406"/>
                <a:gd name="connsiteY12" fmla="*/ 144303 h 8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6406" h="865798">
                  <a:moveTo>
                    <a:pt x="0" y="144303"/>
                  </a:moveTo>
                  <a:cubicBezTo>
                    <a:pt x="0" y="106031"/>
                    <a:pt x="15203" y="69327"/>
                    <a:pt x="42266" y="42265"/>
                  </a:cubicBezTo>
                  <a:cubicBezTo>
                    <a:pt x="69328" y="15203"/>
                    <a:pt x="106032" y="0"/>
                    <a:pt x="144304" y="0"/>
                  </a:cubicBezTo>
                  <a:lnTo>
                    <a:pt x="1312103" y="0"/>
                  </a:lnTo>
                  <a:cubicBezTo>
                    <a:pt x="1350375" y="0"/>
                    <a:pt x="1387079" y="15203"/>
                    <a:pt x="1414141" y="42266"/>
                  </a:cubicBezTo>
                  <a:cubicBezTo>
                    <a:pt x="1441203" y="69328"/>
                    <a:pt x="1456406" y="106032"/>
                    <a:pt x="1456406" y="144304"/>
                  </a:cubicBezTo>
                  <a:lnTo>
                    <a:pt x="1456406" y="721495"/>
                  </a:lnTo>
                  <a:cubicBezTo>
                    <a:pt x="1456406" y="759767"/>
                    <a:pt x="1441203" y="796471"/>
                    <a:pt x="1414141" y="823533"/>
                  </a:cubicBezTo>
                  <a:cubicBezTo>
                    <a:pt x="1387079" y="850595"/>
                    <a:pt x="1350375" y="865798"/>
                    <a:pt x="1312103" y="865798"/>
                  </a:cubicBezTo>
                  <a:lnTo>
                    <a:pt x="144303" y="865798"/>
                  </a:lnTo>
                  <a:cubicBezTo>
                    <a:pt x="106031" y="865798"/>
                    <a:pt x="69327" y="850595"/>
                    <a:pt x="42265" y="823533"/>
                  </a:cubicBezTo>
                  <a:cubicBezTo>
                    <a:pt x="15203" y="796471"/>
                    <a:pt x="0" y="759767"/>
                    <a:pt x="0" y="721495"/>
                  </a:cubicBezTo>
                  <a:lnTo>
                    <a:pt x="0" y="1443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45" tIns="110845" rIns="110845" bIns="110845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6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الحركية و المسار المهني</a:t>
              </a:r>
              <a:endParaRPr lang="fr-FR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69B49E6C-20C7-55FA-0245-3C8654BD7EC2}"/>
                </a:ext>
              </a:extLst>
            </p:cNvPr>
            <p:cNvSpPr/>
            <p:nvPr/>
          </p:nvSpPr>
          <p:spPr>
            <a:xfrm rot="10800000">
              <a:off x="7072564" y="5111839"/>
              <a:ext cx="1292721" cy="612000"/>
            </a:xfrm>
            <a:custGeom>
              <a:avLst/>
              <a:gdLst>
                <a:gd name="connsiteX0" fmla="*/ 0 w 1456406"/>
                <a:gd name="connsiteY0" fmla="*/ 144303 h 865798"/>
                <a:gd name="connsiteX1" fmla="*/ 42266 w 1456406"/>
                <a:gd name="connsiteY1" fmla="*/ 42265 h 865798"/>
                <a:gd name="connsiteX2" fmla="*/ 144304 w 1456406"/>
                <a:gd name="connsiteY2" fmla="*/ 0 h 865798"/>
                <a:gd name="connsiteX3" fmla="*/ 1312103 w 1456406"/>
                <a:gd name="connsiteY3" fmla="*/ 0 h 865798"/>
                <a:gd name="connsiteX4" fmla="*/ 1414141 w 1456406"/>
                <a:gd name="connsiteY4" fmla="*/ 42266 h 865798"/>
                <a:gd name="connsiteX5" fmla="*/ 1456406 w 1456406"/>
                <a:gd name="connsiteY5" fmla="*/ 144304 h 865798"/>
                <a:gd name="connsiteX6" fmla="*/ 1456406 w 1456406"/>
                <a:gd name="connsiteY6" fmla="*/ 721495 h 865798"/>
                <a:gd name="connsiteX7" fmla="*/ 1414141 w 1456406"/>
                <a:gd name="connsiteY7" fmla="*/ 823533 h 865798"/>
                <a:gd name="connsiteX8" fmla="*/ 1312103 w 1456406"/>
                <a:gd name="connsiteY8" fmla="*/ 865798 h 865798"/>
                <a:gd name="connsiteX9" fmla="*/ 144303 w 1456406"/>
                <a:gd name="connsiteY9" fmla="*/ 865798 h 865798"/>
                <a:gd name="connsiteX10" fmla="*/ 42265 w 1456406"/>
                <a:gd name="connsiteY10" fmla="*/ 823533 h 865798"/>
                <a:gd name="connsiteX11" fmla="*/ 0 w 1456406"/>
                <a:gd name="connsiteY11" fmla="*/ 721495 h 865798"/>
                <a:gd name="connsiteX12" fmla="*/ 0 w 1456406"/>
                <a:gd name="connsiteY12" fmla="*/ 144303 h 8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6406" h="865798">
                  <a:moveTo>
                    <a:pt x="0" y="144303"/>
                  </a:moveTo>
                  <a:cubicBezTo>
                    <a:pt x="0" y="106031"/>
                    <a:pt x="15203" y="69327"/>
                    <a:pt x="42266" y="42265"/>
                  </a:cubicBezTo>
                  <a:cubicBezTo>
                    <a:pt x="69328" y="15203"/>
                    <a:pt x="106032" y="0"/>
                    <a:pt x="144304" y="0"/>
                  </a:cubicBezTo>
                  <a:lnTo>
                    <a:pt x="1312103" y="0"/>
                  </a:lnTo>
                  <a:cubicBezTo>
                    <a:pt x="1350375" y="0"/>
                    <a:pt x="1387079" y="15203"/>
                    <a:pt x="1414141" y="42266"/>
                  </a:cubicBezTo>
                  <a:cubicBezTo>
                    <a:pt x="1441203" y="69328"/>
                    <a:pt x="1456406" y="106032"/>
                    <a:pt x="1456406" y="144304"/>
                  </a:cubicBezTo>
                  <a:lnTo>
                    <a:pt x="1456406" y="721495"/>
                  </a:lnTo>
                  <a:cubicBezTo>
                    <a:pt x="1456406" y="759767"/>
                    <a:pt x="1441203" y="796471"/>
                    <a:pt x="1414141" y="823533"/>
                  </a:cubicBezTo>
                  <a:cubicBezTo>
                    <a:pt x="1387079" y="850595"/>
                    <a:pt x="1350375" y="865798"/>
                    <a:pt x="1312103" y="865798"/>
                  </a:cubicBezTo>
                  <a:lnTo>
                    <a:pt x="144303" y="865798"/>
                  </a:lnTo>
                  <a:cubicBezTo>
                    <a:pt x="106031" y="865798"/>
                    <a:pt x="69327" y="850595"/>
                    <a:pt x="42265" y="823533"/>
                  </a:cubicBezTo>
                  <a:cubicBezTo>
                    <a:pt x="15203" y="796471"/>
                    <a:pt x="0" y="759767"/>
                    <a:pt x="0" y="721495"/>
                  </a:cubicBezTo>
                  <a:lnTo>
                    <a:pt x="0" y="14430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45" tIns="110845" rIns="110845" bIns="110845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6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التدبير </a:t>
              </a:r>
              <a:r>
                <a:rPr lang="ar-MA" sz="1600" kern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التوقعي</a:t>
              </a:r>
              <a:endParaRPr lang="fr-FR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" name="Triangle isocèle 19">
            <a:extLst>
              <a:ext uri="{FF2B5EF4-FFF2-40B4-BE49-F238E27FC236}">
                <a16:creationId xmlns:a16="http://schemas.microsoft.com/office/drawing/2014/main" id="{45F6211C-444D-69C9-2B55-DFE68D5D86B6}"/>
              </a:ext>
            </a:extLst>
          </p:cNvPr>
          <p:cNvSpPr/>
          <p:nvPr/>
        </p:nvSpPr>
        <p:spPr>
          <a:xfrm>
            <a:off x="2009433" y="2730561"/>
            <a:ext cx="694944" cy="186267"/>
          </a:xfrm>
          <a:prstGeom prst="triangle">
            <a:avLst/>
          </a:prstGeom>
          <a:solidFill>
            <a:srgbClr val="34486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6">
            <a:extLst>
              <a:ext uri="{FF2B5EF4-FFF2-40B4-BE49-F238E27FC236}">
                <a16:creationId xmlns:a16="http://schemas.microsoft.com/office/drawing/2014/main" id="{5212D0F4-24F4-D2C1-DEDB-4C65BA25D41B}"/>
              </a:ext>
            </a:extLst>
          </p:cNvPr>
          <p:cNvSpPr/>
          <p:nvPr/>
        </p:nvSpPr>
        <p:spPr>
          <a:xfrm>
            <a:off x="4551552" y="2747857"/>
            <a:ext cx="694944" cy="186267"/>
          </a:xfrm>
          <a:prstGeom prst="triangle">
            <a:avLst/>
          </a:prstGeom>
          <a:solidFill>
            <a:srgbClr val="34486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7">
            <a:extLst>
              <a:ext uri="{FF2B5EF4-FFF2-40B4-BE49-F238E27FC236}">
                <a16:creationId xmlns:a16="http://schemas.microsoft.com/office/drawing/2014/main" id="{F82B0183-7863-15A4-A3BE-10A67A95696A}"/>
              </a:ext>
            </a:extLst>
          </p:cNvPr>
          <p:cNvSpPr/>
          <p:nvPr/>
        </p:nvSpPr>
        <p:spPr>
          <a:xfrm>
            <a:off x="7505759" y="2757454"/>
            <a:ext cx="694944" cy="186267"/>
          </a:xfrm>
          <a:prstGeom prst="triangle">
            <a:avLst/>
          </a:prstGeom>
          <a:solidFill>
            <a:srgbClr val="34486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1830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          يتم تفعيل استراتيجية التكوين لفائدة الجماعات الترابية عبر أربع محاور أساسية </a:t>
            </a:r>
          </a:p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-ورقة الطريق-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051" y="306775"/>
            <a:ext cx="492903" cy="475131"/>
          </a:xfrm>
          <a:prstGeom prst="rect">
            <a:avLst/>
          </a:prstGeom>
        </p:spPr>
      </p:pic>
      <p:sp>
        <p:nvSpPr>
          <p:cNvPr id="31" name="Forme libre 30">
            <a:extLst>
              <a:ext uri="{FF2B5EF4-FFF2-40B4-BE49-F238E27FC236}">
                <a16:creationId xmlns:a16="http://schemas.microsoft.com/office/drawing/2014/main" id="{D0463001-F852-7AF6-8910-E14AE6AEAF82}"/>
              </a:ext>
            </a:extLst>
          </p:cNvPr>
          <p:cNvSpPr/>
          <p:nvPr/>
        </p:nvSpPr>
        <p:spPr>
          <a:xfrm>
            <a:off x="2439556" y="1815348"/>
            <a:ext cx="4675948" cy="724215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indent="8255" algn="ctr" rtl="1">
              <a:lnSpc>
                <a:spcPct val="107000"/>
              </a:lnSpc>
              <a:spcAft>
                <a:spcPts val="0"/>
              </a:spcAft>
            </a:pPr>
            <a:r>
              <a:rPr lang="ar-MA" sz="18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ملاءمة الإطار القانوني والتنظيمي</a:t>
            </a:r>
            <a:endParaRPr lang="en-US" sz="18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orme libre 31">
            <a:extLst>
              <a:ext uri="{FF2B5EF4-FFF2-40B4-BE49-F238E27FC236}">
                <a16:creationId xmlns:a16="http://schemas.microsoft.com/office/drawing/2014/main" id="{06860FF7-CE5F-2E0F-CAB4-5BFF1B9EA7C7}"/>
              </a:ext>
            </a:extLst>
          </p:cNvPr>
          <p:cNvSpPr/>
          <p:nvPr/>
        </p:nvSpPr>
        <p:spPr>
          <a:xfrm>
            <a:off x="2439556" y="2885023"/>
            <a:ext cx="4675948" cy="724215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indent="8255" algn="ctr" rtl="1">
              <a:lnSpc>
                <a:spcPct val="107000"/>
              </a:lnSpc>
              <a:spcAft>
                <a:spcPts val="0"/>
              </a:spcAft>
            </a:pPr>
            <a:r>
              <a:rPr lang="ar-MA" sz="18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نظام حكامة جديد للتكوين</a:t>
            </a:r>
            <a:endParaRPr lang="en-US" sz="18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Forme libre 32">
            <a:extLst>
              <a:ext uri="{FF2B5EF4-FFF2-40B4-BE49-F238E27FC236}">
                <a16:creationId xmlns:a16="http://schemas.microsoft.com/office/drawing/2014/main" id="{44B55607-D77C-206B-E0DE-5728D3C87AC6}"/>
              </a:ext>
            </a:extLst>
          </p:cNvPr>
          <p:cNvSpPr/>
          <p:nvPr/>
        </p:nvSpPr>
        <p:spPr>
          <a:xfrm>
            <a:off x="2439556" y="3882226"/>
            <a:ext cx="4675948" cy="726716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indent="8255" algn="ctr" rtl="1">
              <a:lnSpc>
                <a:spcPct val="107000"/>
              </a:lnSpc>
              <a:spcAft>
                <a:spcPts val="0"/>
              </a:spcAft>
            </a:pPr>
            <a:r>
              <a:rPr lang="ar-MA" sz="18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تطوير</a:t>
            </a:r>
            <a:endParaRPr lang="en-US" sz="18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indent="8255" algn="ctr" rtl="1">
              <a:lnSpc>
                <a:spcPct val="107000"/>
              </a:lnSpc>
              <a:spcAft>
                <a:spcPts val="0"/>
              </a:spcAft>
            </a:pPr>
            <a:r>
              <a:rPr lang="ar-MA" sz="18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 التكويني و منظومة التتبع   </a:t>
            </a:r>
            <a:endParaRPr lang="en-US" sz="18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6E1F8B9D-E22C-8391-442C-3A98370B3F1E}"/>
              </a:ext>
            </a:extLst>
          </p:cNvPr>
          <p:cNvSpPr/>
          <p:nvPr/>
        </p:nvSpPr>
        <p:spPr>
          <a:xfrm>
            <a:off x="2439556" y="4924933"/>
            <a:ext cx="4675948" cy="709979"/>
          </a:xfrm>
          <a:custGeom>
            <a:avLst/>
            <a:gdLst>
              <a:gd name="connsiteX0" fmla="*/ 0 w 3209544"/>
              <a:gd name="connsiteY0" fmla="*/ 120026 h 720143"/>
              <a:gd name="connsiteX1" fmla="*/ 35155 w 3209544"/>
              <a:gd name="connsiteY1" fmla="*/ 35155 h 720143"/>
              <a:gd name="connsiteX2" fmla="*/ 120026 w 3209544"/>
              <a:gd name="connsiteY2" fmla="*/ 0 h 720143"/>
              <a:gd name="connsiteX3" fmla="*/ 3089518 w 3209544"/>
              <a:gd name="connsiteY3" fmla="*/ 0 h 720143"/>
              <a:gd name="connsiteX4" fmla="*/ 3174389 w 3209544"/>
              <a:gd name="connsiteY4" fmla="*/ 35155 h 720143"/>
              <a:gd name="connsiteX5" fmla="*/ 3209544 w 3209544"/>
              <a:gd name="connsiteY5" fmla="*/ 120026 h 720143"/>
              <a:gd name="connsiteX6" fmla="*/ 3209544 w 3209544"/>
              <a:gd name="connsiteY6" fmla="*/ 600117 h 720143"/>
              <a:gd name="connsiteX7" fmla="*/ 3174389 w 3209544"/>
              <a:gd name="connsiteY7" fmla="*/ 684988 h 720143"/>
              <a:gd name="connsiteX8" fmla="*/ 3089518 w 3209544"/>
              <a:gd name="connsiteY8" fmla="*/ 720143 h 720143"/>
              <a:gd name="connsiteX9" fmla="*/ 120026 w 3209544"/>
              <a:gd name="connsiteY9" fmla="*/ 720143 h 720143"/>
              <a:gd name="connsiteX10" fmla="*/ 35155 w 3209544"/>
              <a:gd name="connsiteY10" fmla="*/ 684988 h 720143"/>
              <a:gd name="connsiteX11" fmla="*/ 0 w 3209544"/>
              <a:gd name="connsiteY11" fmla="*/ 600117 h 720143"/>
              <a:gd name="connsiteX12" fmla="*/ 0 w 3209544"/>
              <a:gd name="connsiteY12" fmla="*/ 120026 h 72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544" h="720143">
                <a:moveTo>
                  <a:pt x="0" y="120026"/>
                </a:moveTo>
                <a:cubicBezTo>
                  <a:pt x="0" y="88193"/>
                  <a:pt x="12646" y="57664"/>
                  <a:pt x="35155" y="35155"/>
                </a:cubicBezTo>
                <a:cubicBezTo>
                  <a:pt x="57664" y="12646"/>
                  <a:pt x="88193" y="0"/>
                  <a:pt x="120026" y="0"/>
                </a:cubicBezTo>
                <a:lnTo>
                  <a:pt x="3089518" y="0"/>
                </a:lnTo>
                <a:cubicBezTo>
                  <a:pt x="3121351" y="0"/>
                  <a:pt x="3151880" y="12646"/>
                  <a:pt x="3174389" y="35155"/>
                </a:cubicBezTo>
                <a:cubicBezTo>
                  <a:pt x="3196898" y="57664"/>
                  <a:pt x="3209544" y="88193"/>
                  <a:pt x="3209544" y="120026"/>
                </a:cubicBezTo>
                <a:lnTo>
                  <a:pt x="3209544" y="600117"/>
                </a:lnTo>
                <a:cubicBezTo>
                  <a:pt x="3209544" y="631950"/>
                  <a:pt x="3196898" y="662479"/>
                  <a:pt x="3174389" y="684988"/>
                </a:cubicBezTo>
                <a:cubicBezTo>
                  <a:pt x="3151880" y="707497"/>
                  <a:pt x="3121351" y="720143"/>
                  <a:pt x="3089518" y="720143"/>
                </a:cubicBezTo>
                <a:lnTo>
                  <a:pt x="120026" y="720143"/>
                </a:lnTo>
                <a:cubicBezTo>
                  <a:pt x="88193" y="720143"/>
                  <a:pt x="57664" y="707497"/>
                  <a:pt x="35155" y="684988"/>
                </a:cubicBezTo>
                <a:cubicBezTo>
                  <a:pt x="12646" y="662479"/>
                  <a:pt x="0" y="631950"/>
                  <a:pt x="0" y="600117"/>
                </a:cubicBezTo>
                <a:lnTo>
                  <a:pt x="0" y="12002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064" tIns="56109" rIns="77064" bIns="56109" numCol="1" spcCol="1270" anchor="ctr" anchorCtr="0">
            <a:noAutofit/>
          </a:bodyPr>
          <a:lstStyle/>
          <a:p>
            <a:pPr marL="8255" algn="ctr" rtl="1">
              <a:lnSpc>
                <a:spcPct val="107000"/>
              </a:lnSpc>
              <a:spcAft>
                <a:spcPts val="0"/>
              </a:spcAft>
            </a:pPr>
            <a:r>
              <a:rPr lang="ar-MA" sz="18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تفعيل أليات و وسائل المواكبة</a:t>
            </a:r>
            <a:endParaRPr lang="en-US" sz="18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3076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1/5 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D599E08-B92B-9A7F-3250-56DB33CE0940}"/>
              </a:ext>
            </a:extLst>
          </p:cNvPr>
          <p:cNvSpPr txBox="1"/>
          <p:nvPr/>
        </p:nvSpPr>
        <p:spPr>
          <a:xfrm>
            <a:off x="7869861" y="1316112"/>
            <a:ext cx="936000" cy="478913"/>
          </a:xfrm>
          <a:prstGeom prst="rect">
            <a:avLst/>
          </a:prstGeom>
          <a:solidFill>
            <a:srgbClr val="FFE593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ctr" defTabSz="914288" eaLnBrk="1" latinLnBrk="0" hangingPunct="1">
              <a:lnSpc>
                <a:spcPct val="90000"/>
              </a:lnSpc>
              <a:spcBef>
                <a:spcPts val="4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42" defTabSz="914288" eaLnBrk="1" latinLnBrk="0" hangingPunct="1">
              <a:defRPr sz="1800">
                <a:latin typeface="+mn-lt"/>
              </a:defRPr>
            </a:lvl2pPr>
            <a:lvl3pPr marL="914288" defTabSz="914288" eaLnBrk="1" latinLnBrk="0" hangingPunct="1">
              <a:defRPr sz="1800">
                <a:latin typeface="+mn-lt"/>
              </a:defRPr>
            </a:lvl3pPr>
            <a:lvl4pPr marL="1371430" defTabSz="914288" eaLnBrk="1" latinLnBrk="0" hangingPunct="1">
              <a:defRPr sz="1800">
                <a:latin typeface="+mn-lt"/>
              </a:defRPr>
            </a:lvl4pPr>
            <a:lvl5pPr marL="1828574" defTabSz="914288" eaLnBrk="1" latinLnBrk="0" hangingPunct="1">
              <a:defRPr sz="1800">
                <a:latin typeface="+mn-lt"/>
              </a:defRPr>
            </a:lvl5pPr>
            <a:lvl6pPr marL="2285715" defTabSz="914288">
              <a:defRPr sz="1800">
                <a:latin typeface="+mn-lt"/>
              </a:defRPr>
            </a:lvl6pPr>
            <a:lvl7pPr marL="2742857" defTabSz="914288">
              <a:defRPr sz="1800">
                <a:latin typeface="+mn-lt"/>
              </a:defRPr>
            </a:lvl7pPr>
            <a:lvl8pPr marL="3200000" defTabSz="914288">
              <a:defRPr sz="1800">
                <a:latin typeface="+mn-lt"/>
              </a:defRPr>
            </a:lvl8pPr>
            <a:lvl9pPr marL="3657143" defTabSz="914288">
              <a:defRPr sz="180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ar-MA" sz="1056" dirty="0">
                <a:solidFill>
                  <a:sysClr val="windowText" lastClr="000000"/>
                </a:solidFill>
              </a:rPr>
              <a:t>الأهداف</a:t>
            </a:r>
            <a:endParaRPr lang="fr-FR" sz="1056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39BB8F-7B67-C6B6-6E0A-DC275CCFFBD8}"/>
              </a:ext>
            </a:extLst>
          </p:cNvPr>
          <p:cNvSpPr/>
          <p:nvPr/>
        </p:nvSpPr>
        <p:spPr bwMode="auto">
          <a:xfrm>
            <a:off x="1226913" y="1309828"/>
            <a:ext cx="6458254" cy="48519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303" indent="-139303" algn="r" rtl="1">
              <a:lnSpc>
                <a:spcPts val="1138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/>
            </a:pPr>
            <a:r>
              <a:rPr lang="ar-MA" sz="97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دعم الجهات في وضع برامج تكوينية </a:t>
            </a:r>
          </a:p>
          <a:p>
            <a:pPr marL="139303" indent="-139303" algn="r" rtl="1">
              <a:lnSpc>
                <a:spcPts val="1138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استجابة للحاجيات الجماعات الترابية فيما يخص  التكوين الأولي و أسلاك المختصة </a:t>
            </a:r>
            <a:endParaRPr lang="fr-FR" sz="975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E9452E64-8D15-D017-A924-CD7352B26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68608"/>
              </p:ext>
            </p:extLst>
          </p:nvPr>
        </p:nvGraphicFramePr>
        <p:xfrm>
          <a:off x="1226912" y="841512"/>
          <a:ext cx="7546655" cy="409389"/>
        </p:xfrm>
        <a:graphic>
          <a:graphicData uri="http://schemas.openxmlformats.org/drawingml/2006/table">
            <a:tbl>
              <a:tblPr/>
              <a:tblGrid>
                <a:gridCol w="150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89">
                <a:tc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أليات و وسائل المواكبة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العرض التكويني و منظومة التتبع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ملاءمة الإطار القانوني والتنظيمي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900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Espace réservé du contenu 17">
            <a:extLst>
              <a:ext uri="{FF2B5EF4-FFF2-40B4-BE49-F238E27FC236}">
                <a16:creationId xmlns:a16="http://schemas.microsoft.com/office/drawing/2014/main" id="{3BBD20CA-2DD8-75E7-0142-1D1489E66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262164"/>
              </p:ext>
            </p:extLst>
          </p:nvPr>
        </p:nvGraphicFramePr>
        <p:xfrm>
          <a:off x="683382" y="2030492"/>
          <a:ext cx="8539235" cy="428785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3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3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966">
                  <a:extLst>
                    <a:ext uri="{9D8B030D-6E8A-4147-A177-3AD203B41FA5}">
                      <a16:colId xmlns:a16="http://schemas.microsoft.com/office/drawing/2014/main" val="2795007860"/>
                    </a:ext>
                  </a:extLst>
                </a:gridCol>
              </a:tblGrid>
              <a:tr h="34261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المتطلبات الأساسية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المتدخلين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مؤشرات الأداء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العمليات  الرئيسية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المشاريع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190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المصادقة على مخرجات الدراسة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إحداث مجموعة عمل مشتركة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جمعية جهات المغرب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الجمعية المغربية لرؤساء المجالس الجماعية</a:t>
                      </a:r>
                      <a:endParaRPr lang="ar-MA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</a:t>
                      </a: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لجمعية المغربية لرؤساء مجالس العمالات و الأقاليم</a:t>
                      </a:r>
                      <a:endParaRPr lang="ar-MA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أيام التحسيسية المنجزة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إشراك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جمعيات منتخبي الجماعات الترابية في </a:t>
                      </a: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مقومات تفعيل الاستراتيجية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الجديدة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إحداث مجموعة عمل مشتركة مكلفة بتدبير المرحلة الانتقالية بشراكة مع </a:t>
                      </a: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جمعية جهات المغرب</a:t>
                      </a: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1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تنظيم أيام تحسيسية لفائدة منتخبي الجماعات الترابية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1.1- إحداث خلية مؤسساتية لتتبع تفعيل استراتيجية التكوين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887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تعديل الإطار القانوني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معاهد التكوين التابعة للوزارة الداخلية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المسارات التكوينية  الجديدة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indent="-825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المستفيدين من التكوين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تأهيل معاهد التكوين الأولي  التابعة للوزارة الداخلية</a:t>
                      </a:r>
                    </a:p>
                    <a:p>
                      <a:pPr marL="171450" marR="0" lvl="1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 و تعزيز العرض التكويني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1.2- تأهيل معاهد التكوين التابعة للوزارة الداخلية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تواجد عرض تكويني يستجيب للحاجيات الجماعات الترابية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الجهات و الجماعات الترابية الأخرى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أجل الإنجاز</a:t>
                      </a: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المسارات التكوينية المدمجة بالمنصة</a:t>
                      </a: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المستفيدين من التكوين عن بعد</a:t>
                      </a: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إنجاز منصة التكوين عن بعد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دمج مضامين </a:t>
                      </a:r>
                      <a:r>
                        <a:rPr lang="ar-MA" sz="900" b="1" kern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مجزوءات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التكوين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تعميم منظومة تدبير التكوين عن بعد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1.3- تطوير منصة التكوين عن بعد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17" y="115377"/>
            <a:ext cx="492903" cy="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39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1489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2/5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0CCFE9-0A53-BA76-3346-7FE17F2A72AC}"/>
              </a:ext>
            </a:extLst>
          </p:cNvPr>
          <p:cNvSpPr txBox="1"/>
          <p:nvPr/>
        </p:nvSpPr>
        <p:spPr>
          <a:xfrm>
            <a:off x="7834360" y="1462102"/>
            <a:ext cx="928967" cy="478913"/>
          </a:xfrm>
          <a:prstGeom prst="rect">
            <a:avLst/>
          </a:prstGeom>
          <a:solidFill>
            <a:srgbClr val="FFE593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ctr" defTabSz="914288" eaLnBrk="1" latinLnBrk="0" hangingPunct="1">
              <a:lnSpc>
                <a:spcPct val="90000"/>
              </a:lnSpc>
              <a:spcBef>
                <a:spcPts val="4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42" defTabSz="914288" eaLnBrk="1" latinLnBrk="0" hangingPunct="1">
              <a:defRPr sz="1800">
                <a:latin typeface="+mn-lt"/>
              </a:defRPr>
            </a:lvl2pPr>
            <a:lvl3pPr marL="914288" defTabSz="914288" eaLnBrk="1" latinLnBrk="0" hangingPunct="1">
              <a:defRPr sz="1800">
                <a:latin typeface="+mn-lt"/>
              </a:defRPr>
            </a:lvl3pPr>
            <a:lvl4pPr marL="1371430" defTabSz="914288" eaLnBrk="1" latinLnBrk="0" hangingPunct="1">
              <a:defRPr sz="1800">
                <a:latin typeface="+mn-lt"/>
              </a:defRPr>
            </a:lvl4pPr>
            <a:lvl5pPr marL="1828574" defTabSz="914288" eaLnBrk="1" latinLnBrk="0" hangingPunct="1">
              <a:defRPr sz="1800">
                <a:latin typeface="+mn-lt"/>
              </a:defRPr>
            </a:lvl5pPr>
            <a:lvl6pPr marL="2285715" defTabSz="914288">
              <a:defRPr sz="1800">
                <a:latin typeface="+mn-lt"/>
              </a:defRPr>
            </a:lvl6pPr>
            <a:lvl7pPr marL="2742857" defTabSz="914288">
              <a:defRPr sz="1800">
                <a:latin typeface="+mn-lt"/>
              </a:defRPr>
            </a:lvl7pPr>
            <a:lvl8pPr marL="3200000" defTabSz="914288">
              <a:defRPr sz="1800">
                <a:latin typeface="+mn-lt"/>
              </a:defRPr>
            </a:lvl8pPr>
            <a:lvl9pPr marL="3657143" defTabSz="914288">
              <a:defRPr sz="180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ar-MA" sz="1056" dirty="0">
                <a:solidFill>
                  <a:sysClr val="windowText" lastClr="000000"/>
                </a:solidFill>
              </a:rPr>
              <a:t>الأهداف</a:t>
            </a:r>
            <a:endParaRPr lang="fr-FR" sz="1056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504A0-612F-07CD-88A8-93A4F5851F7F}"/>
              </a:ext>
            </a:extLst>
          </p:cNvPr>
          <p:cNvSpPr/>
          <p:nvPr/>
        </p:nvSpPr>
        <p:spPr bwMode="auto">
          <a:xfrm>
            <a:off x="1275436" y="1455818"/>
            <a:ext cx="6409730" cy="48519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303" indent="-139303" algn="r" rtl="1">
              <a:lnSpc>
                <a:spcPts val="1138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تعديل  الإطار القانوني والتنظيمي في اتجاه </a:t>
            </a:r>
            <a:r>
              <a:rPr lang="ar-MA" sz="975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دعم توصيات الممارسات الجيدة في ميدان التكوين </a:t>
            </a:r>
          </a:p>
          <a:p>
            <a:pPr marL="139303" indent="-139303" algn="r" rtl="1">
              <a:lnSpc>
                <a:spcPts val="1138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العمل على دمج التكوين بمنظومة تدبير الموارد البشرية</a:t>
            </a:r>
            <a:endParaRPr lang="fr-FR" sz="975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837FD56-3B56-1019-D152-3347A2AFF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50512"/>
              </p:ext>
            </p:extLst>
          </p:nvPr>
        </p:nvGraphicFramePr>
        <p:xfrm>
          <a:off x="1283612" y="987502"/>
          <a:ext cx="7489955" cy="409389"/>
        </p:xfrm>
        <a:graphic>
          <a:graphicData uri="http://schemas.openxmlformats.org/drawingml/2006/table">
            <a:tbl>
              <a:tblPr/>
              <a:tblGrid>
                <a:gridCol w="149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89">
                <a:tc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أليات و وسائل المواكبة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العرض التكويني و منظومة التتبع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ملاءمة الإطار القانوني والتنظيمي</a:t>
                      </a:r>
                      <a:endParaRPr lang="en-US" sz="900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Espace réservé du contenu 17">
            <a:extLst>
              <a:ext uri="{FF2B5EF4-FFF2-40B4-BE49-F238E27FC236}">
                <a16:creationId xmlns:a16="http://schemas.microsoft.com/office/drawing/2014/main" id="{70005C90-77B5-6E1D-BA3D-932EEED757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481084"/>
              </p:ext>
            </p:extLst>
          </p:nvPr>
        </p:nvGraphicFramePr>
        <p:xfrm>
          <a:off x="704088" y="2279973"/>
          <a:ext cx="8562039" cy="182932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1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2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8320">
                  <a:extLst>
                    <a:ext uri="{9D8B030D-6E8A-4147-A177-3AD203B41FA5}">
                      <a16:colId xmlns:a16="http://schemas.microsoft.com/office/drawing/2014/main" val="2795007860"/>
                    </a:ext>
                  </a:extLst>
                </a:gridCol>
              </a:tblGrid>
              <a:tr h="34549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المتطلبات الأساسية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المتدخلين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مؤشرات الأداء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العمليات  الرئيسية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المشاريع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38">
                <a:tc>
                  <a:txBody>
                    <a:bodyPr/>
                    <a:lstStyle/>
                    <a:p>
                      <a:pPr marL="82550" indent="-82550" algn="just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تعديل القانون التنظيمي للجهات و النظام الأساسي للموظفي الجماعات الترابية</a:t>
                      </a:r>
                      <a:endParaRPr lang="fr-FR" sz="9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جمعية جهات المغرب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إدماج مقترحات تعديل  بالقوانين التنظيمية </a:t>
                      </a:r>
                      <a:r>
                        <a:rPr lang="ar-MA" sz="900" b="1" kern="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والمراسبم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إدماج مقترحات تعديل الإطار القانوني الحالي الخاص بتدبير الموارد البشرية و التكوين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مأسسة أليات تمويل منظومة التكوين  لفائدة الموارد البشرية 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2.1- </a:t>
                      </a: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تحديد المهام و المسؤولية الجهة و سبل تمويل المنظومة التكوين الجديدة (في إطار القوانين التنظيمية)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17" y="115377"/>
            <a:ext cx="492903" cy="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4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3/5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DFA0777-8867-6A28-36E6-B10ADBD2990D}"/>
              </a:ext>
            </a:extLst>
          </p:cNvPr>
          <p:cNvSpPr txBox="1"/>
          <p:nvPr/>
        </p:nvSpPr>
        <p:spPr>
          <a:xfrm>
            <a:off x="7869861" y="1281349"/>
            <a:ext cx="936000" cy="478913"/>
          </a:xfrm>
          <a:prstGeom prst="rect">
            <a:avLst/>
          </a:prstGeom>
          <a:solidFill>
            <a:srgbClr val="FFE593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ctr" defTabSz="914288" eaLnBrk="1" latinLnBrk="0" hangingPunct="1">
              <a:lnSpc>
                <a:spcPct val="90000"/>
              </a:lnSpc>
              <a:spcBef>
                <a:spcPts val="4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42" defTabSz="914288" eaLnBrk="1" latinLnBrk="0" hangingPunct="1">
              <a:defRPr sz="1800">
                <a:latin typeface="+mn-lt"/>
              </a:defRPr>
            </a:lvl2pPr>
            <a:lvl3pPr marL="914288" defTabSz="914288" eaLnBrk="1" latinLnBrk="0" hangingPunct="1">
              <a:defRPr sz="1800">
                <a:latin typeface="+mn-lt"/>
              </a:defRPr>
            </a:lvl3pPr>
            <a:lvl4pPr marL="1371430" defTabSz="914288" eaLnBrk="1" latinLnBrk="0" hangingPunct="1">
              <a:defRPr sz="1800">
                <a:latin typeface="+mn-lt"/>
              </a:defRPr>
            </a:lvl4pPr>
            <a:lvl5pPr marL="1828574" defTabSz="914288" eaLnBrk="1" latinLnBrk="0" hangingPunct="1">
              <a:defRPr sz="1800">
                <a:latin typeface="+mn-lt"/>
              </a:defRPr>
            </a:lvl5pPr>
            <a:lvl6pPr marL="2285715" defTabSz="914288">
              <a:defRPr sz="1800">
                <a:latin typeface="+mn-lt"/>
              </a:defRPr>
            </a:lvl6pPr>
            <a:lvl7pPr marL="2742857" defTabSz="914288">
              <a:defRPr sz="1800">
                <a:latin typeface="+mn-lt"/>
              </a:defRPr>
            </a:lvl7pPr>
            <a:lvl8pPr marL="3200000" defTabSz="914288">
              <a:defRPr sz="1800">
                <a:latin typeface="+mn-lt"/>
              </a:defRPr>
            </a:lvl8pPr>
            <a:lvl9pPr marL="3657143" defTabSz="914288">
              <a:defRPr sz="180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ar-MA" sz="1056" dirty="0">
                <a:solidFill>
                  <a:sysClr val="windowText" lastClr="000000"/>
                </a:solidFill>
              </a:rPr>
              <a:t>الأهداف</a:t>
            </a:r>
            <a:endParaRPr lang="fr-FR" sz="1056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97D3E3-CA19-5D98-1D40-79009F60935C}"/>
              </a:ext>
            </a:extLst>
          </p:cNvPr>
          <p:cNvSpPr/>
          <p:nvPr/>
        </p:nvSpPr>
        <p:spPr bwMode="auto">
          <a:xfrm>
            <a:off x="1226913" y="1275065"/>
            <a:ext cx="6458254" cy="48519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 rtl="1">
              <a:lnSpc>
                <a:spcPts val="14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وضع نظام حكامة جديد للتكوين يتلاءم و الاستراتيجية الجديدة للتكوين لفائدة الجماعة الترابية</a:t>
            </a:r>
            <a:endParaRPr lang="fr-FR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1A9E3213-4D24-4D78-EF35-60F2860C6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51911"/>
              </p:ext>
            </p:extLst>
          </p:nvPr>
        </p:nvGraphicFramePr>
        <p:xfrm>
          <a:off x="1226912" y="806749"/>
          <a:ext cx="7546655" cy="409389"/>
        </p:xfrm>
        <a:graphic>
          <a:graphicData uri="http://schemas.openxmlformats.org/drawingml/2006/table">
            <a:tbl>
              <a:tblPr/>
              <a:tblGrid>
                <a:gridCol w="150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89">
                <a:tc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أليات و وسائل المواكبة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العرض التكويني و منظومة التتبع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900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ملاءمة الإطار القانوني والتنظيمي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Espace réservé du contenu 17">
            <a:extLst>
              <a:ext uri="{FF2B5EF4-FFF2-40B4-BE49-F238E27FC236}">
                <a16:creationId xmlns:a16="http://schemas.microsoft.com/office/drawing/2014/main" id="{09211D10-1EE2-CEBF-40BE-DFD830EE31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654351"/>
              </p:ext>
            </p:extLst>
          </p:nvPr>
        </p:nvGraphicFramePr>
        <p:xfrm>
          <a:off x="356617" y="2007550"/>
          <a:ext cx="8685147" cy="364021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98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523">
                  <a:extLst>
                    <a:ext uri="{9D8B030D-6E8A-4147-A177-3AD203B41FA5}">
                      <a16:colId xmlns:a16="http://schemas.microsoft.com/office/drawing/2014/main" val="2795007860"/>
                    </a:ext>
                  </a:extLst>
                </a:gridCol>
              </a:tblGrid>
              <a:tr h="37958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المتطلبات الأساسية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المتدخلين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مؤشرات الأداء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العمليات  الرئيسية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المشاريع </a:t>
                      </a:r>
                      <a:endParaRPr lang="fr-FR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458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تعديل القانون التنظيمي للجهات و النظام الأساسي للموظفي الجماعات الترابية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الجهات و الجماعات الترابية الأخرى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الجمعيات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الممثلة للمنتخبين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8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آجال الإنجاز</a:t>
                      </a:r>
                      <a:endParaRPr lang="fr-FR" sz="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دعم إحداث الهيأة ال</a:t>
                      </a: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وطنية للتوجيه في مجال التكوين وتدبير الموارد البشرية للجماعية الترابية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إعداد  المقترحات المقدمة للهيأة </a:t>
                      </a:r>
                      <a:endParaRPr lang="fr-FR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3.1- إنشاء هيأة وطنية للتوجيه في مجال تدبير الموارد البشرية و التكوين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758160"/>
                  </a:ext>
                </a:extLst>
              </a:tr>
              <a:tr h="971251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انتهاء الدراسة حول الموارد البشرية الجهوية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الجماعات الترابية</a:t>
                      </a: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8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آجال الإنجاز</a:t>
                      </a:r>
                      <a:endParaRPr lang="fr-FR" sz="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إحداث و تفعيل مرصد المهن الجماعية </a:t>
                      </a:r>
                      <a:endParaRPr lang="fr-FR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إنجاز دليل المهن الجماعية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إنجاز دراسات حول تطور  المهن الجماعية</a:t>
                      </a: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3.2- إحداث مرصد المهن الجماعية 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7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200660"/>
                  </a:ext>
                </a:extLst>
              </a:tr>
              <a:tr h="1088925"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مشروع إحداث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الهيأة وطنية للتوجيه للموارد البشرية الجماعية و التكوين</a:t>
                      </a:r>
                    </a:p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S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جمعية جهات المغرب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الشركاء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8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آجال الإنجاز</a:t>
                      </a: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8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أيام التكوين الفاعلين المحليين</a:t>
                      </a:r>
                      <a:endParaRPr lang="fr-FR" sz="8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إنجاز دليل  لدعم الجهات في مجال هندسة التكوين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دليل للتكوين  على الصعيد الوطني و الجهوي</a:t>
                      </a:r>
                      <a:endParaRPr lang="fr-FR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تعزيز و تقوية  الفاعلين المحليين في مجال التكوين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3.3- دعم الجهات في تنفيذ نظام الحكامة الجديد  للتكوين 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17" y="115377"/>
            <a:ext cx="492903" cy="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6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4/5 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512C34-1333-7D75-E6B8-08C7E18D1093}"/>
              </a:ext>
            </a:extLst>
          </p:cNvPr>
          <p:cNvSpPr txBox="1"/>
          <p:nvPr/>
        </p:nvSpPr>
        <p:spPr>
          <a:xfrm>
            <a:off x="7869861" y="1281349"/>
            <a:ext cx="936000" cy="478913"/>
          </a:xfrm>
          <a:prstGeom prst="rect">
            <a:avLst/>
          </a:prstGeom>
          <a:solidFill>
            <a:srgbClr val="FFE593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ctr" defTabSz="914288" eaLnBrk="1" latinLnBrk="0" hangingPunct="1">
              <a:lnSpc>
                <a:spcPct val="90000"/>
              </a:lnSpc>
              <a:spcBef>
                <a:spcPts val="4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42" defTabSz="914288" eaLnBrk="1" latinLnBrk="0" hangingPunct="1">
              <a:defRPr sz="1800">
                <a:latin typeface="+mn-lt"/>
              </a:defRPr>
            </a:lvl2pPr>
            <a:lvl3pPr marL="914288" defTabSz="914288" eaLnBrk="1" latinLnBrk="0" hangingPunct="1">
              <a:defRPr sz="1800">
                <a:latin typeface="+mn-lt"/>
              </a:defRPr>
            </a:lvl3pPr>
            <a:lvl4pPr marL="1371430" defTabSz="914288" eaLnBrk="1" latinLnBrk="0" hangingPunct="1">
              <a:defRPr sz="1800">
                <a:latin typeface="+mn-lt"/>
              </a:defRPr>
            </a:lvl4pPr>
            <a:lvl5pPr marL="1828574" defTabSz="914288" eaLnBrk="1" latinLnBrk="0" hangingPunct="1">
              <a:defRPr sz="1800">
                <a:latin typeface="+mn-lt"/>
              </a:defRPr>
            </a:lvl5pPr>
            <a:lvl6pPr marL="2285715" defTabSz="914288">
              <a:defRPr sz="1800">
                <a:latin typeface="+mn-lt"/>
              </a:defRPr>
            </a:lvl6pPr>
            <a:lvl7pPr marL="2742857" defTabSz="914288">
              <a:defRPr sz="1800">
                <a:latin typeface="+mn-lt"/>
              </a:defRPr>
            </a:lvl7pPr>
            <a:lvl8pPr marL="3200000" defTabSz="914288">
              <a:defRPr sz="1800">
                <a:latin typeface="+mn-lt"/>
              </a:defRPr>
            </a:lvl8pPr>
            <a:lvl9pPr marL="3657143" defTabSz="914288">
              <a:defRPr sz="180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ar-MA" sz="1056" dirty="0">
                <a:solidFill>
                  <a:sysClr val="windowText" lastClr="000000"/>
                </a:solidFill>
              </a:rPr>
              <a:t>الأهداف</a:t>
            </a:r>
            <a:endParaRPr lang="fr-FR" sz="1056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703EF9-52BF-11FC-3283-D5FE997082EC}"/>
              </a:ext>
            </a:extLst>
          </p:cNvPr>
          <p:cNvSpPr/>
          <p:nvPr/>
        </p:nvSpPr>
        <p:spPr bwMode="auto">
          <a:xfrm>
            <a:off x="1226913" y="1275065"/>
            <a:ext cx="6458254" cy="48519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463" indent="-144463" algn="r" rtl="1">
              <a:spcBef>
                <a:spcPts val="163"/>
              </a:spcBef>
              <a:buFont typeface="Arial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العمل على دمج التكوين بمنظومة تدبير الموارد البشرية</a:t>
            </a:r>
          </a:p>
          <a:p>
            <a:pPr marL="144463" indent="-144463" algn="r" rtl="1">
              <a:spcBef>
                <a:spcPts val="163"/>
              </a:spcBef>
              <a:buFont typeface="Arial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تطوير عرض للتكوين الأولي و أسلاك التكوين  المتخصصة بعلاقة مع الحاجيات المعبر عنها</a:t>
            </a:r>
          </a:p>
          <a:p>
            <a:pPr marL="144463" indent="-144463" algn="r" rtl="1">
              <a:spcBef>
                <a:spcPts val="163"/>
              </a:spcBef>
              <a:buFont typeface="Arial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إدماج المحتوى الرقمي بمنظومة التكوين لفائدة الموارد البشرية الجماعية</a:t>
            </a:r>
            <a:endParaRPr lang="en-US" sz="1000" kern="0" dirty="0">
              <a:cs typeface="Calibri" panose="020F0502020204030204" pitchFamily="34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2E446F6-40A0-03C0-88F4-B8C61B299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44739"/>
              </p:ext>
            </p:extLst>
          </p:nvPr>
        </p:nvGraphicFramePr>
        <p:xfrm>
          <a:off x="1226912" y="806749"/>
          <a:ext cx="7546655" cy="409389"/>
        </p:xfrm>
        <a:graphic>
          <a:graphicData uri="http://schemas.openxmlformats.org/drawingml/2006/table">
            <a:tbl>
              <a:tblPr/>
              <a:tblGrid>
                <a:gridCol w="150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89">
                <a:tc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أليات و وسائل المواكبة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العرض التكويني و منظومة التتبع</a:t>
                      </a:r>
                      <a:endParaRPr lang="en-US" sz="900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ملاءمة الإطار القانوني والتنظيمي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Espace réservé du contenu 17">
            <a:extLst>
              <a:ext uri="{FF2B5EF4-FFF2-40B4-BE49-F238E27FC236}">
                <a16:creationId xmlns:a16="http://schemas.microsoft.com/office/drawing/2014/main" id="{5C9C1D01-B1E3-0827-B3E7-77FB67F00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383025"/>
              </p:ext>
            </p:extLst>
          </p:nvPr>
        </p:nvGraphicFramePr>
        <p:xfrm>
          <a:off x="737002" y="2348905"/>
          <a:ext cx="8526473" cy="354993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30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8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989">
                  <a:extLst>
                    <a:ext uri="{9D8B030D-6E8A-4147-A177-3AD203B41FA5}">
                      <a16:colId xmlns:a16="http://schemas.microsoft.com/office/drawing/2014/main" val="2795007860"/>
                    </a:ext>
                  </a:extLst>
                </a:gridCol>
              </a:tblGrid>
              <a:tr h="29200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المتطلبات الأساسية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المتدخلين 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مؤشرات الأداء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العمليات  الرئيسية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المشاريع 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149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معاهد التكوين مؤهلة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الإطار القانوني ملائم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معاهد التكوين التابعة للوزارة الداخلية</a:t>
                      </a:r>
                      <a:endParaRPr lang="ar-MA" sz="900" b="1" kern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المسارات التكوينية  الجديدة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indent="-825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المستفيدين من التكوين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عرض للتكوين الأولي و أسلاك التكوين  </a:t>
                      </a: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المتخصصة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لا سيما في الميادين ذات  الصبغة الإستعجالية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ربط عرض التكوين بتدبير التوقعي للوظائف و الكفاءات (</a:t>
                      </a:r>
                      <a:r>
                        <a:rPr lang="fr-FR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(GEPEC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بالجماعات الترابية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tabLst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4.1- تطوير عرض للتكوين الأولي و أسلاك التكوين  المتخصصة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758160"/>
                  </a:ext>
                </a:extLst>
              </a:tr>
              <a:tr h="1104020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تحسيس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المتدخلين في مجال التكوين على صعيد الجهوي والمحلي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المنظومة المعلوماتية 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أجل الإنجاز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indent="-8255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يوم تكويني مشارك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ar-MA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و تعميم منظومة معلوماتية مندمجة لتدبير التكوين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ar-MA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4.2- وضع  أليات التخطيط و التتبع عبر تعميم منظومة (منصة مندمجة) لتدبير التكوين 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200660"/>
                  </a:ext>
                </a:extLst>
              </a:tr>
              <a:tr h="1112759"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منظومة التكوين عن بعد 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الجمعيات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الممثلة للمنتخبين</a:t>
                      </a:r>
                      <a:endParaRPr lang="ar-MA" sz="900" b="1" kern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الجماعات الترابية المعنية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يوم تكويني مشارك عن بعد</a:t>
                      </a:r>
                    </a:p>
                    <a:p>
                      <a:pPr marL="88900" marR="0" lvl="0" indent="-88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المسارات التكوينية  عن بعد</a:t>
                      </a:r>
                    </a:p>
                  </a:txBody>
                  <a:tcPr marL="29250" marR="29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ar-MA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محتوى الرقمي  ملائم و تطوير استعمالات  التكوين عن بعد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تعميم منظومة تكوين عن بعد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إدماج التكوين 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عن بعد بدليل التكوين على الصعيد الوطني و الجهوي</a:t>
                      </a:r>
                      <a:endParaRPr lang="fr-FR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4.3- استثمار في المحتوى الرقمي و تطوير استعمالات  التكوين عن بعد 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17" y="115377"/>
            <a:ext cx="492903" cy="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72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5/5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6367F-786E-5FF3-1DDA-C35B2E54223B}"/>
              </a:ext>
            </a:extLst>
          </p:cNvPr>
          <p:cNvSpPr txBox="1"/>
          <p:nvPr/>
        </p:nvSpPr>
        <p:spPr>
          <a:xfrm>
            <a:off x="7869861" y="1281349"/>
            <a:ext cx="936000" cy="478913"/>
          </a:xfrm>
          <a:prstGeom prst="rect">
            <a:avLst/>
          </a:prstGeom>
          <a:solidFill>
            <a:srgbClr val="FFE593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ctr" defTabSz="914288" eaLnBrk="1" latinLnBrk="0" hangingPunct="1">
              <a:lnSpc>
                <a:spcPct val="90000"/>
              </a:lnSpc>
              <a:spcBef>
                <a:spcPts val="4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42" defTabSz="914288" eaLnBrk="1" latinLnBrk="0" hangingPunct="1">
              <a:defRPr sz="1800">
                <a:latin typeface="+mn-lt"/>
              </a:defRPr>
            </a:lvl2pPr>
            <a:lvl3pPr marL="914288" defTabSz="914288" eaLnBrk="1" latinLnBrk="0" hangingPunct="1">
              <a:defRPr sz="1800">
                <a:latin typeface="+mn-lt"/>
              </a:defRPr>
            </a:lvl3pPr>
            <a:lvl4pPr marL="1371430" defTabSz="914288" eaLnBrk="1" latinLnBrk="0" hangingPunct="1">
              <a:defRPr sz="1800">
                <a:latin typeface="+mn-lt"/>
              </a:defRPr>
            </a:lvl4pPr>
            <a:lvl5pPr marL="1828574" defTabSz="914288" eaLnBrk="1" latinLnBrk="0" hangingPunct="1">
              <a:defRPr sz="1800">
                <a:latin typeface="+mn-lt"/>
              </a:defRPr>
            </a:lvl5pPr>
            <a:lvl6pPr marL="2285715" defTabSz="914288">
              <a:defRPr sz="1800">
                <a:latin typeface="+mn-lt"/>
              </a:defRPr>
            </a:lvl6pPr>
            <a:lvl7pPr marL="2742857" defTabSz="914288">
              <a:defRPr sz="1800">
                <a:latin typeface="+mn-lt"/>
              </a:defRPr>
            </a:lvl7pPr>
            <a:lvl8pPr marL="3200000" defTabSz="914288">
              <a:defRPr sz="1800">
                <a:latin typeface="+mn-lt"/>
              </a:defRPr>
            </a:lvl8pPr>
            <a:lvl9pPr marL="3657143" defTabSz="914288">
              <a:defRPr sz="1800">
                <a:latin typeface="+mn-lt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ar-MA" sz="1056" dirty="0">
                <a:solidFill>
                  <a:sysClr val="windowText" lastClr="000000"/>
                </a:solidFill>
              </a:rPr>
              <a:t>الأهداف</a:t>
            </a:r>
            <a:endParaRPr lang="fr-FR" sz="1056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E44F4-643C-3AFD-0551-A893F7BDC493}"/>
              </a:ext>
            </a:extLst>
          </p:cNvPr>
          <p:cNvSpPr/>
          <p:nvPr/>
        </p:nvSpPr>
        <p:spPr bwMode="auto">
          <a:xfrm>
            <a:off x="1226913" y="1275065"/>
            <a:ext cx="6458254" cy="485198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2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8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4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303" indent="-139303" algn="r" rtl="1">
              <a:lnSpc>
                <a:spcPts val="1138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/>
            </a:pPr>
            <a:r>
              <a:rPr lang="ar-MA" sz="1000" kern="0" dirty="0">
                <a:cs typeface="Calibri" panose="020F0502020204030204" pitchFamily="34" charset="0"/>
              </a:rPr>
              <a:t>وضع المتطلبات الأساسية لتفعيل  الاستراتيجية الجديدة للتكوين لفائدة الجماعة الترابية</a:t>
            </a:r>
            <a:endParaRPr lang="fr-FR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D50A11C-52F1-60CD-E19D-94A8B9D2D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292048"/>
              </p:ext>
            </p:extLst>
          </p:nvPr>
        </p:nvGraphicFramePr>
        <p:xfrm>
          <a:off x="1226912" y="806749"/>
          <a:ext cx="7546655" cy="409389"/>
        </p:xfrm>
        <a:graphic>
          <a:graphicData uri="http://schemas.openxmlformats.org/drawingml/2006/table">
            <a:tbl>
              <a:tblPr/>
              <a:tblGrid>
                <a:gridCol w="150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389">
                <a:tc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تفعيل أليات و وسائل المواكبة</a:t>
                      </a:r>
                      <a:endParaRPr lang="en-US" sz="900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العرض التكويني و منظومة التتبع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ملاءمة الإطار القانوني والتنظيمي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Espace réservé du contenu 17">
            <a:extLst>
              <a:ext uri="{FF2B5EF4-FFF2-40B4-BE49-F238E27FC236}">
                <a16:creationId xmlns:a16="http://schemas.microsoft.com/office/drawing/2014/main" id="{561D2B21-6CF4-E884-1FFB-ED6E7B48E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759448"/>
              </p:ext>
            </p:extLst>
          </p:nvPr>
        </p:nvGraphicFramePr>
        <p:xfrm>
          <a:off x="594359" y="2312329"/>
          <a:ext cx="8679241" cy="379317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8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5451">
                  <a:extLst>
                    <a:ext uri="{9D8B030D-6E8A-4147-A177-3AD203B41FA5}">
                      <a16:colId xmlns:a16="http://schemas.microsoft.com/office/drawing/2014/main" val="2795007860"/>
                    </a:ext>
                  </a:extLst>
                </a:gridCol>
              </a:tblGrid>
              <a:tr h="29200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المتطلبات الأساسية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المتدخلين 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مؤشرات الأداء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العمليات  الرئيسية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6870" algn="l"/>
                        </a:tabLst>
                        <a:defRPr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المشاريع </a:t>
                      </a:r>
                      <a:endParaRPr lang="fr-FR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009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الجمعيات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الممثلة للمنتخبين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الجهات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ar-MA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8900" marR="0" lvl="0" indent="-88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الميزانية المرصدة للتكوين</a:t>
                      </a:r>
                    </a:p>
                    <a:p>
                      <a:pPr marL="88900" marR="0" lvl="0" indent="-88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نسبة إنجاز ميزانيات التكوين</a:t>
                      </a:r>
                    </a:p>
                    <a:p>
                      <a:pPr marL="88900" indent="-88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ar-MA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برمجة ميزانية التكوين بالميزانية السنوية للجماعات الترابية وفق منظومة تمويل مصادق  عليها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تنفيذ ميزانيات التكوين</a:t>
                      </a:r>
                      <a:endParaRPr lang="fr-FR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5.1- وضع ألية لضمان تمويل المنظومة الجديدة للتكوين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758160"/>
                  </a:ext>
                </a:extLst>
              </a:tr>
              <a:tr h="892885">
                <a:tc>
                  <a:txBody>
                    <a:bodyPr/>
                    <a:lstStyle/>
                    <a:p>
                      <a:pPr marL="171450" indent="-17145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تحديد الحاجيات  الشعب التكوينية من المكونين</a:t>
                      </a:r>
                      <a:endParaRPr lang="en-US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الجماعات الترابية الأخرى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المكونين العاملين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8900" indent="-8890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المكونين 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تعزيز و تقوية  شبكة المكونين الداخليين 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 قاعدة البينات للمكونين الداخليين على  الصعيد الوطني و الجهوي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تعميم تكوين المكونين على  الصعيد الوطني و المحلي</a:t>
                      </a:r>
                    </a:p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 نضام تقييم كفاءة  المكونين الداخليين 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tabLst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5.2- تعزيز و تقوية  شبكة المكونين الداخليين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200660"/>
                  </a:ext>
                </a:extLst>
              </a:tr>
              <a:tr h="591883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  <a:endParaRPr lang="fr-FR" sz="900" b="1" kern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جمعية جهات المغرب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دليل هندسة التكوين </a:t>
                      </a:r>
                      <a:endParaRPr lang="fr-FR" sz="9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just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و توحيد معاير جودة للخدمات اللوجستيكية الخاصة بالتكوين  ( دفتر التحملات نموذجي  خاص بالإقامة، التنقلات...) 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marR="0" lvl="1" indent="-171450" algn="just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تكوين مسؤولي الموارد البشرية و التكوين على الصعيد الجهوي  المحلي على معاير جودة للخدمات </a:t>
                      </a:r>
                      <a:endParaRPr lang="en-US" sz="900" b="1" kern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5.3- توحيد  معاير جودة التكوين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06977"/>
                  </a:ext>
                </a:extLst>
              </a:tr>
              <a:tr h="948177"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الجماعات الترابية المعنية</a:t>
                      </a: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82550" marR="0" lvl="0" indent="-825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الجامعات والشركاء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 البرامج</a:t>
                      </a:r>
                    </a:p>
                    <a:p>
                      <a:pPr marL="88900" marR="0" lvl="0" indent="-88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يوم تكويني مشارك عن بعد</a:t>
                      </a:r>
                    </a:p>
                    <a:p>
                      <a:pPr marL="88900" marR="0" lvl="0" indent="-88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عدد</a:t>
                      </a: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MA" sz="9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الشركاء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ar-MA" sz="900" b="1" kern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تعزيز و تحيين شراكات مع المتدخلين في مجال  التكوين مع الشركاء الوطنيين المختصين  حسب المهن</a:t>
                      </a:r>
                    </a:p>
                  </a:txBody>
                  <a:tcPr marL="29250" marR="29250" marT="29250" marB="29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5.4- تطوير شراكات مع المتدخلين في مجال  التكوين لفائدة موظفي الجماعات الترابية</a:t>
                      </a: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17" y="115377"/>
            <a:ext cx="492903" cy="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0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مخطط تفعيل الاستراتيجية الجديدة للتكوين لفائدة الجماعات الترابية </a:t>
            </a:r>
            <a:endParaRPr lang="ar-MA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خلال الفترة  الممتدة من 2020 إلى 2023</a:t>
            </a:r>
            <a:endParaRPr lang="fr-FR" sz="2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86" y="191846"/>
            <a:ext cx="492903" cy="475131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08ABAFA-926D-2ED3-1713-F1FB30887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71262"/>
              </p:ext>
            </p:extLst>
          </p:nvPr>
        </p:nvGraphicFramePr>
        <p:xfrm>
          <a:off x="20175" y="1034879"/>
          <a:ext cx="9311311" cy="5415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77373">
                  <a:extLst>
                    <a:ext uri="{9D8B030D-6E8A-4147-A177-3AD203B41FA5}">
                      <a16:colId xmlns:a16="http://schemas.microsoft.com/office/drawing/2014/main" val="2845091311"/>
                    </a:ext>
                  </a:extLst>
                </a:gridCol>
                <a:gridCol w="749367">
                  <a:extLst>
                    <a:ext uri="{9D8B030D-6E8A-4147-A177-3AD203B41FA5}">
                      <a16:colId xmlns:a16="http://schemas.microsoft.com/office/drawing/2014/main" val="388529623"/>
                    </a:ext>
                  </a:extLst>
                </a:gridCol>
                <a:gridCol w="715766">
                  <a:extLst>
                    <a:ext uri="{9D8B030D-6E8A-4147-A177-3AD203B41FA5}">
                      <a16:colId xmlns:a16="http://schemas.microsoft.com/office/drawing/2014/main" val="3016355967"/>
                    </a:ext>
                  </a:extLst>
                </a:gridCol>
                <a:gridCol w="781475">
                  <a:extLst>
                    <a:ext uri="{9D8B030D-6E8A-4147-A177-3AD203B41FA5}">
                      <a16:colId xmlns:a16="http://schemas.microsoft.com/office/drawing/2014/main" val="2736164763"/>
                    </a:ext>
                  </a:extLst>
                </a:gridCol>
                <a:gridCol w="5252442">
                  <a:extLst>
                    <a:ext uri="{9D8B030D-6E8A-4147-A177-3AD203B41FA5}">
                      <a16:colId xmlns:a16="http://schemas.microsoft.com/office/drawing/2014/main" val="438933615"/>
                    </a:ext>
                  </a:extLst>
                </a:gridCol>
                <a:gridCol w="934888">
                  <a:extLst>
                    <a:ext uri="{9D8B030D-6E8A-4147-A177-3AD203B41FA5}">
                      <a16:colId xmlns:a16="http://schemas.microsoft.com/office/drawing/2014/main" val="3615517891"/>
                    </a:ext>
                  </a:extLst>
                </a:gridCol>
              </a:tblGrid>
              <a:tr h="4737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2022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6991" marR="16991" marT="435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2021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2020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مشاريع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مراحل الأساسية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0778"/>
                  </a:ext>
                </a:extLst>
              </a:tr>
              <a:tr h="281890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1.1- إحداث خلية مؤسساتية لتتبع تفعيل استراتيجية التكوين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تدبير  المرحلة الانتقالية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14663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1.2- تأهيل معاهد التكوين التابعة للوزارة الداخلية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03862"/>
                  </a:ext>
                </a:extLst>
              </a:tr>
              <a:tr h="302709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1.3- تطوير منصة التكوين عن بعد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432499"/>
                  </a:ext>
                </a:extLst>
              </a:tr>
              <a:tr h="569154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2.1- تحديد المهام و المسؤولية الجهة و سبل تمويل المنظومة التكوين الجديدة (في</a:t>
                      </a:r>
                      <a:r>
                        <a:rPr lang="ar-MA" sz="11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إطار القوانين التنظيمية)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تطوير الإطار القانوني والتنظيمي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81224"/>
                  </a:ext>
                </a:extLst>
              </a:tr>
              <a:tr h="340248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3.1- إنشاء هيأة وطنية للتوجيه للموارد البشرية الجماعية و التكوين 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نظام حكامة جديد للتكوين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672466"/>
                  </a:ext>
                </a:extLst>
              </a:tr>
              <a:tr h="305002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3.2- إحداث مرصد المهن الجماعية 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257479"/>
                  </a:ext>
                </a:extLst>
              </a:tr>
              <a:tr h="281890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3.3- دعم الجهات في تنفيذ نظام الحكامة الجديد  للتكوين 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2450"/>
                  </a:ext>
                </a:extLst>
              </a:tr>
              <a:tr h="290768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4.1- تطوير عرض للتكوين الأولي و أسلاك التكوين  التخصصي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عرض تكويني ملائم و منظومة التتبع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049087"/>
                  </a:ext>
                </a:extLst>
              </a:tr>
              <a:tr h="291448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4.2- وضع  أليات التخطيط و التتبع عبر تعميم منظومة (منصة مندمجة) لتدبير التكوين 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85818"/>
                  </a:ext>
                </a:extLst>
              </a:tr>
              <a:tr h="298400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4.3- استثمار في المحتوى الرقمي و تطوير استعمالات  التكوين عن بعد 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47725"/>
                  </a:ext>
                </a:extLst>
              </a:tr>
              <a:tr h="361169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5.1- وضع ألية لضمان تمويل المنظومة الجديدة للتكوين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825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2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وضع أليات و وسائل المواكبة</a:t>
                      </a:r>
                      <a:endParaRPr lang="en-US" sz="12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645013"/>
                  </a:ext>
                </a:extLst>
              </a:tr>
              <a:tr h="372780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rtl="1" eaLnBrk="0" fontAlgn="base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5.2- تعزيز و تقوية  شبكة المكونين الداخليين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735330"/>
                  </a:ext>
                </a:extLst>
              </a:tr>
              <a:tr h="291448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5.3- توحيد  معاير جودة التكوين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49497"/>
                  </a:ext>
                </a:extLst>
              </a:tr>
              <a:tr h="283992"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0" algn="just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ar-MA" sz="1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5.4- تطوير شراكات مع المتدخلين في مجال  التكوين لفائدة موظفي الجماعات الترابية</a:t>
                      </a: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82239"/>
                  </a:ext>
                </a:extLst>
              </a:tr>
              <a:tr h="355721">
                <a:tc gridSpan="6">
                  <a:txBody>
                    <a:bodyPr/>
                    <a:lstStyle/>
                    <a:p>
                      <a:pPr marL="346075" lvl="0" indent="-17145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endParaRPr lang="en-US" sz="11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1" marR="16991" marT="43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49580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6075" lvl="0" indent="-171450" algn="ctr" defTabSz="914400" rtl="1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endParaRPr lang="en-US" sz="1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535" marR="6535" marT="65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24292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9F28227-C194-342B-6CB6-059248F466D5}"/>
              </a:ext>
            </a:extLst>
          </p:cNvPr>
          <p:cNvSpPr/>
          <p:nvPr/>
        </p:nvSpPr>
        <p:spPr bwMode="auto">
          <a:xfrm>
            <a:off x="6884" y="3728434"/>
            <a:ext cx="2386040" cy="76396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CAE954-CED8-2AE3-2820-18A3A58457D8}"/>
              </a:ext>
            </a:extLst>
          </p:cNvPr>
          <p:cNvSpPr/>
          <p:nvPr/>
        </p:nvSpPr>
        <p:spPr bwMode="auto">
          <a:xfrm>
            <a:off x="20175" y="3452646"/>
            <a:ext cx="2323389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9CB006-3801-F493-C71E-0F3D66AC3960}"/>
              </a:ext>
            </a:extLst>
          </p:cNvPr>
          <p:cNvSpPr/>
          <p:nvPr/>
        </p:nvSpPr>
        <p:spPr bwMode="auto">
          <a:xfrm>
            <a:off x="884460" y="3101576"/>
            <a:ext cx="1502169" cy="97255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CA2D4C-47B2-63EB-3194-EC8A9937E7EE}"/>
              </a:ext>
            </a:extLst>
          </p:cNvPr>
          <p:cNvSpPr/>
          <p:nvPr/>
        </p:nvSpPr>
        <p:spPr bwMode="auto">
          <a:xfrm>
            <a:off x="891219" y="2597223"/>
            <a:ext cx="2253254" cy="85890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00208-1199-1461-519E-190919F21C6A}"/>
              </a:ext>
            </a:extLst>
          </p:cNvPr>
          <p:cNvSpPr/>
          <p:nvPr/>
        </p:nvSpPr>
        <p:spPr bwMode="auto">
          <a:xfrm>
            <a:off x="881134" y="2140756"/>
            <a:ext cx="1449136" cy="82492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CA2DC9-2BC3-9B72-8780-A90F96E7E8E7}"/>
              </a:ext>
            </a:extLst>
          </p:cNvPr>
          <p:cNvSpPr/>
          <p:nvPr/>
        </p:nvSpPr>
        <p:spPr bwMode="auto">
          <a:xfrm>
            <a:off x="881134" y="1833245"/>
            <a:ext cx="2253254" cy="89586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7EC912-69FD-55C4-2A19-B8E534FA0330}"/>
              </a:ext>
            </a:extLst>
          </p:cNvPr>
          <p:cNvSpPr/>
          <p:nvPr/>
        </p:nvSpPr>
        <p:spPr bwMode="auto">
          <a:xfrm>
            <a:off x="69535" y="4330960"/>
            <a:ext cx="2253254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56595-E80C-6082-6F5E-4B9131170090}"/>
              </a:ext>
            </a:extLst>
          </p:cNvPr>
          <p:cNvSpPr/>
          <p:nvPr/>
        </p:nvSpPr>
        <p:spPr bwMode="auto">
          <a:xfrm>
            <a:off x="6884" y="4011275"/>
            <a:ext cx="2323385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1C2246-8592-CB77-67C6-0D1371D39D74}"/>
              </a:ext>
            </a:extLst>
          </p:cNvPr>
          <p:cNvSpPr/>
          <p:nvPr/>
        </p:nvSpPr>
        <p:spPr bwMode="auto">
          <a:xfrm>
            <a:off x="20175" y="4676271"/>
            <a:ext cx="2323385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AFF517-5B8B-3CFF-1448-C8A64AFFB105}"/>
              </a:ext>
            </a:extLst>
          </p:cNvPr>
          <p:cNvSpPr/>
          <p:nvPr/>
        </p:nvSpPr>
        <p:spPr bwMode="auto">
          <a:xfrm>
            <a:off x="69535" y="4971078"/>
            <a:ext cx="841159" cy="80493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61961D-7F73-23C9-C5FE-F33C2587A8F7}"/>
              </a:ext>
            </a:extLst>
          </p:cNvPr>
          <p:cNvSpPr/>
          <p:nvPr/>
        </p:nvSpPr>
        <p:spPr bwMode="auto">
          <a:xfrm>
            <a:off x="14122" y="5350724"/>
            <a:ext cx="3114354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B70176-EC41-CA59-95B3-00B35A88343E}"/>
              </a:ext>
            </a:extLst>
          </p:cNvPr>
          <p:cNvSpPr/>
          <p:nvPr/>
        </p:nvSpPr>
        <p:spPr bwMode="auto">
          <a:xfrm>
            <a:off x="53987" y="5914593"/>
            <a:ext cx="2323385" cy="88361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FDC7D9-868D-DA75-F901-3316B31262DA}"/>
              </a:ext>
            </a:extLst>
          </p:cNvPr>
          <p:cNvSpPr/>
          <p:nvPr/>
        </p:nvSpPr>
        <p:spPr bwMode="auto">
          <a:xfrm>
            <a:off x="28846" y="5650105"/>
            <a:ext cx="1651808" cy="88133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A00208-1199-1461-519E-190919F21C6A}"/>
              </a:ext>
            </a:extLst>
          </p:cNvPr>
          <p:cNvSpPr/>
          <p:nvPr/>
        </p:nvSpPr>
        <p:spPr bwMode="auto">
          <a:xfrm flipV="1">
            <a:off x="854750" y="1591626"/>
            <a:ext cx="1449136" cy="84773"/>
          </a:xfrm>
          <a:prstGeom prst="rect">
            <a:avLst/>
          </a:prstGeom>
          <a:solidFill>
            <a:srgbClr val="760000">
              <a:alpha val="83922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algn="ctr">
              <a:spcBef>
                <a:spcPts val="200"/>
              </a:spcBef>
              <a:buFont typeface="Arial" pitchFamily="34" charset="0"/>
              <a:buChar char="•"/>
            </a:pPr>
            <a:endParaRPr lang="fr-FR" sz="13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21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MA" dirty="0"/>
              <a:t>شكرا على انتباهكم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2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470" y="357527"/>
            <a:ext cx="9672917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أهمية اعداد استراتيجية في مجال التكوين وتطوير القدرات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4600" y="352942"/>
            <a:ext cx="492903" cy="475131"/>
          </a:xfrm>
          <a:prstGeom prst="rect">
            <a:avLst/>
          </a:prstGeom>
        </p:spPr>
      </p:pic>
      <p:sp>
        <p:nvSpPr>
          <p:cNvPr id="11" name="Chevron 6">
            <a:extLst>
              <a:ext uri="{FF2B5EF4-FFF2-40B4-BE49-F238E27FC236}">
                <a16:creationId xmlns:a16="http://schemas.microsoft.com/office/drawing/2014/main" id="{10E59DB1-C798-83C0-B61E-951868C58F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6655120" y="4985100"/>
            <a:ext cx="3002383" cy="1116000"/>
          </a:xfrm>
          <a:prstGeom prst="homePlate">
            <a:avLst>
              <a:gd name="adj" fmla="val 37851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المساهمة في وضع منظومة متجانسة لتدبير الموارد البشرية بالجماعات الترابية وتطوير قدراتها.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Chevron 6">
            <a:extLst>
              <a:ext uri="{FF2B5EF4-FFF2-40B4-BE49-F238E27FC236}">
                <a16:creationId xmlns:a16="http://schemas.microsoft.com/office/drawing/2014/main" id="{6D8CC32F-FF1E-66BD-0893-B5B5C8078E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4438041" y="3812300"/>
            <a:ext cx="2930432" cy="1116000"/>
          </a:xfrm>
          <a:prstGeom prst="chevron">
            <a:avLst>
              <a:gd name="adj" fmla="val 22075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التوصل الى مقاربة شمولية وتشاركية في مجال تدبير أنشطة التكوين على المدى المتوسط والبعيد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Chevron 6">
            <a:extLst>
              <a:ext uri="{FF2B5EF4-FFF2-40B4-BE49-F238E27FC236}">
                <a16:creationId xmlns:a16="http://schemas.microsoft.com/office/drawing/2014/main" id="{5D571089-BB4B-A11C-F293-10D9ECF0E1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756337" y="2611559"/>
            <a:ext cx="3086375" cy="1116000"/>
          </a:xfrm>
          <a:prstGeom prst="chevron">
            <a:avLst>
              <a:gd name="adj" fmla="val 22075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ضبط دور و مسؤولية مختلف المتدخلين 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Chevron 6">
            <a:extLst>
              <a:ext uri="{FF2B5EF4-FFF2-40B4-BE49-F238E27FC236}">
                <a16:creationId xmlns:a16="http://schemas.microsoft.com/office/drawing/2014/main" id="{5D571089-BB4B-A11C-F293-10D9ECF0E1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13149" y="1374343"/>
            <a:ext cx="3086375" cy="1116000"/>
          </a:xfrm>
          <a:prstGeom prst="chevron">
            <a:avLst>
              <a:gd name="adj" fmla="val 22075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حصر أهم الأوراش حسب الأولوية والأهمية 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61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مراحل اعداد الاستراتيجية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1486" y="115377"/>
            <a:ext cx="492903" cy="475131"/>
          </a:xfrm>
          <a:prstGeom prst="rect">
            <a:avLst/>
          </a:prstGeom>
        </p:spPr>
      </p:pic>
      <p:sp>
        <p:nvSpPr>
          <p:cNvPr id="11" name="Chevron 6">
            <a:extLst>
              <a:ext uri="{FF2B5EF4-FFF2-40B4-BE49-F238E27FC236}">
                <a16:creationId xmlns:a16="http://schemas.microsoft.com/office/drawing/2014/main" id="{10E59DB1-C798-83C0-B61E-951868C58F1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6408669" y="1046833"/>
            <a:ext cx="3002383" cy="1116000"/>
          </a:xfrm>
          <a:prstGeom prst="homePlate">
            <a:avLst>
              <a:gd name="adj" fmla="val 37851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المرحلة الأولى </a:t>
            </a:r>
            <a:r>
              <a:rPr lang="ar-MA" sz="1600" kern="0" noProof="0" dirty="0">
                <a:cs typeface="Calibri" panose="020F0502020204030204" pitchFamily="34" charset="0"/>
              </a:rPr>
              <a:t>:</a:t>
            </a:r>
            <a:r>
              <a:rPr lang="ar-MA" sz="1600" kern="0" dirty="0">
                <a:cs typeface="Calibri" panose="020F0502020204030204" pitchFamily="34" charset="0"/>
              </a:rPr>
              <a:t> </a:t>
            </a:r>
            <a:r>
              <a:rPr kumimoji="0" lang="ar-MA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 تشخيص للوضعية الراهنة للتكوين بالجماعات الترابية.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Chevron 6">
            <a:extLst>
              <a:ext uri="{FF2B5EF4-FFF2-40B4-BE49-F238E27FC236}">
                <a16:creationId xmlns:a16="http://schemas.microsoft.com/office/drawing/2014/main" id="{6D8CC32F-FF1E-66BD-0893-B5B5C8078E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3323379" y="1046833"/>
            <a:ext cx="2930432" cy="1116000"/>
          </a:xfrm>
          <a:prstGeom prst="chevron">
            <a:avLst>
              <a:gd name="adj" fmla="val 22075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1600" kern="0" dirty="0">
                <a:cs typeface="Calibri" panose="020F0502020204030204" pitchFamily="34" charset="0"/>
              </a:rPr>
              <a:t>المرحلة الثانية </a:t>
            </a:r>
            <a:r>
              <a:rPr lang="fr-FR" sz="1600" kern="0" dirty="0">
                <a:cs typeface="Calibri" panose="020F0502020204030204" pitchFamily="34" charset="0"/>
              </a:rPr>
              <a:t> </a:t>
            </a:r>
            <a:r>
              <a:rPr lang="ar-MA" sz="1600" kern="0" dirty="0">
                <a:cs typeface="Calibri" panose="020F0502020204030204" pitchFamily="34" charset="0"/>
              </a:rPr>
              <a:t>: صياغة استراتيجية التكوين. 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Chevron 6">
            <a:extLst>
              <a:ext uri="{FF2B5EF4-FFF2-40B4-BE49-F238E27FC236}">
                <a16:creationId xmlns:a16="http://schemas.microsoft.com/office/drawing/2014/main" id="{5D571089-BB4B-A11C-F293-10D9ECF0E1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81611" y="1046833"/>
            <a:ext cx="3086375" cy="1116000"/>
          </a:xfrm>
          <a:prstGeom prst="chevron">
            <a:avLst>
              <a:gd name="adj" fmla="val 22075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المرحلة الثالثة:  اعداد آليات ووسائل  المواكبة.</a:t>
            </a:r>
            <a:r>
              <a:rPr lang="ar-MA" sz="1400" kern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kumimoji="0" lang="fr-FR" sz="1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EDAA8F50-A5A2-BF8A-7258-1469AD26596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88889" y="2329121"/>
            <a:ext cx="2722164" cy="37229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2000" tIns="36000" rIns="36000" bIns="36000" anchor="ctr" anchorCtr="0"/>
          <a:lstStyle/>
          <a:p>
            <a:pPr marL="171450" indent="-171450" algn="just" defTabSz="77623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MA" sz="1600" kern="0" dirty="0">
                <a:cs typeface="Calibri" panose="020F0502020204030204" pitchFamily="34" charset="0"/>
              </a:rPr>
              <a:t>إبراز الخطوط العريضة للوضعية الراهنة للتكوين بالجماعات الترابية</a:t>
            </a:r>
            <a:endParaRPr lang="fr-FR" sz="1600" kern="0" dirty="0">
              <a:cs typeface="Calibri" panose="020F0502020204030204" pitchFamily="34" charset="0"/>
            </a:endParaRPr>
          </a:p>
          <a:p>
            <a:pPr marL="171450" indent="-171450" algn="just" defTabSz="77623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MA" sz="1600" kern="0" dirty="0">
                <a:cs typeface="Calibri" panose="020F0502020204030204" pitchFamily="34" charset="0"/>
              </a:rPr>
              <a:t>تحليل الوثائق و المنظومة القانونية </a:t>
            </a:r>
            <a:r>
              <a:rPr lang="ar-MA" sz="1600" kern="0" dirty="0" err="1">
                <a:cs typeface="Calibri" panose="020F0502020204030204" pitchFamily="34" charset="0"/>
              </a:rPr>
              <a:t>المؤطرة</a:t>
            </a:r>
            <a:r>
              <a:rPr lang="ar-MA" sz="1600" kern="0" dirty="0">
                <a:cs typeface="Calibri" panose="020F0502020204030204" pitchFamily="34" charset="0"/>
              </a:rPr>
              <a:t> للتكوين </a:t>
            </a:r>
          </a:p>
          <a:p>
            <a:pPr marL="171450" indent="-171450" algn="just" defTabSz="77623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MA" sz="1600" kern="0" dirty="0">
                <a:cs typeface="Calibri" panose="020F0502020204030204" pitchFamily="34" charset="0"/>
              </a:rPr>
              <a:t>إجراء لبحث ميداني مع المتدخلين في عملية التكوين لفائدة  الجماعات الترابية.</a:t>
            </a:r>
            <a:endParaRPr lang="fr-FR" sz="1600" kern="0" dirty="0">
              <a:cs typeface="Calibri" panose="020F050202020403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AB798125-8EE1-7A54-1D36-A54045D8B9C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2007" y="2329121"/>
            <a:ext cx="2732645" cy="3724737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72000" tIns="0" rIns="36000" bIns="0" rtlCol="0" anchor="ctr">
            <a:noAutofit/>
          </a:bodyPr>
          <a:lstStyle/>
          <a:p>
            <a:pPr marL="285750" indent="-285750" algn="just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مقارنة المعاير المرجعية الدولية (</a:t>
            </a:r>
            <a:r>
              <a:rPr lang="fr-FR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Benchmark</a:t>
            </a: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) في مجال التكوين لفائدة الجماعات الترابية.</a:t>
            </a:r>
            <a:endParaRPr lang="fr-FR" altLang="de-DE" sz="1600" kern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0" indent="-285750" algn="just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تحليل الترسانة القانونية في مجال التكوين لفائدة الجماعات الترابية</a:t>
            </a:r>
            <a:endParaRPr lang="fr-FR" altLang="de-DE" sz="1600" kern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0" indent="-285750" algn="just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دراسة  التوجهات الممكنة و السيناريوهات المتاحة في هذا المجال</a:t>
            </a:r>
            <a:endParaRPr lang="fr-FR" altLang="de-DE" sz="1600" kern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5750" indent="-285750" algn="just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اقتراح سيناريوهات  لاستراتيجية التكوين لفائدة الجماعات الترابية</a:t>
            </a:r>
            <a:r>
              <a:rPr lang="ar-MA" altLang="de-DE" sz="1600" kern="0" dirty="0">
                <a:cs typeface="Calibri" panose="020F0502020204030204" pitchFamily="34" charset="0"/>
              </a:rPr>
              <a:t>.</a:t>
            </a:r>
            <a:endParaRPr lang="fr-FR" altLang="de-DE" sz="1800" b="0" kern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81487C6-6F23-1A16-BFF2-E8E6139995DD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1798" y="2329121"/>
            <a:ext cx="2825906" cy="3724737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72000" tIns="0" rIns="36000" bIns="0" rtlCol="0" anchor="ctr">
            <a:noAutofit/>
          </a:bodyPr>
          <a:lstStyle/>
          <a:p>
            <a:pPr marL="285750" indent="-285750" algn="just" defTabSz="776238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وضع خارطة الطريق لتفعيل الاستراتيجية الجديدة</a:t>
            </a:r>
            <a:r>
              <a:rPr lang="fr-FR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.</a:t>
            </a:r>
          </a:p>
          <a:p>
            <a:pPr marL="285750" indent="-285750" algn="just" defTabSz="776238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دراسة لنظام معلوماتي يهدف لتدبير مندمج لمنظومة التكوين بالجماعات الترابية</a:t>
            </a:r>
            <a:endParaRPr lang="fr-FR" altLang="de-DE" sz="2000" b="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 algn="just" defTabSz="776238" rtl="1" fontAlgn="auto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ar-MA" altLang="de-DE" sz="1600" kern="0" dirty="0">
                <a:solidFill>
                  <a:schemeClr val="bg1"/>
                </a:solidFill>
                <a:cs typeface="Calibri" panose="020F0502020204030204" pitchFamily="34" charset="0"/>
              </a:rPr>
              <a:t>مواكبة هذه الاستراتيجية عبر وضع مخطط لتواصل وإدارة التغير</a:t>
            </a:r>
            <a:r>
              <a:rPr lang="ar-MA" altLang="de-DE" sz="1800" kern="0" dirty="0">
                <a:solidFill>
                  <a:schemeClr val="bg1"/>
                </a:solidFill>
                <a:cs typeface="Calibri" panose="020F0502020204030204" pitchFamily="34" charset="0"/>
              </a:rPr>
              <a:t>.  </a:t>
            </a:r>
            <a:endParaRPr lang="fr-FR" altLang="de-DE" sz="1800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86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تشخيص لوضعية التكوين بالجماعات الترابية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326" y="106720"/>
            <a:ext cx="492903" cy="475131"/>
          </a:xfrm>
          <a:prstGeom prst="rect">
            <a:avLst/>
          </a:prstGeom>
        </p:spPr>
      </p:pic>
      <p:sp>
        <p:nvSpPr>
          <p:cNvPr id="12" name="TextBox 29">
            <a:extLst>
              <a:ext uri="{FF2B5EF4-FFF2-40B4-BE49-F238E27FC236}">
                <a16:creationId xmlns:a16="http://schemas.microsoft.com/office/drawing/2014/main" id="{F9415A42-64C6-77D7-AF8F-69B2D53A5A8F}"/>
              </a:ext>
            </a:extLst>
          </p:cNvPr>
          <p:cNvSpPr txBox="1"/>
          <p:nvPr/>
        </p:nvSpPr>
        <p:spPr>
          <a:xfrm>
            <a:off x="4964565" y="1167317"/>
            <a:ext cx="4285761" cy="2190607"/>
          </a:xfrm>
          <a:prstGeom prst="rect">
            <a:avLst/>
          </a:prstGeom>
          <a:ln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4289" rIns="72000" bIns="34289" rtlCol="0" anchor="ctr" anchorCtr="0">
            <a:noAutofit/>
          </a:bodyPr>
          <a:lstStyle/>
          <a:p>
            <a:pPr marL="171450" indent="-171450" algn="just" rt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وجود منظومة مهيكلة لتدبير أنشطة التكوين لفائدة الجماعات الترابية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:</a:t>
            </a: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معاهد للتكوين  الإداري والتقني و شبكة للمكونين الداخليين</a:t>
            </a:r>
          </a:p>
          <a:p>
            <a:pPr marL="171450" indent="-171450" algn="just" rt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وجود مبادرات محمودة على الصعيد الجهوي و المحلي في مجال التكوين 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just" rt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العرض التكويني الحالي يتماشى مع حاجيات الجماعات الترابية خاصة عبر الأسلاك التكوينية الطويلة و القصيرة الأمد</a:t>
            </a:r>
          </a:p>
          <a:p>
            <a:pPr marL="171450" indent="-171450" algn="just" rt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دور الأساسي و المحوري للمديرية العامة للجماعات الترابية في دعم  التكوين (التوفر على ميزانية خاصة بالتكوين).</a:t>
            </a:r>
          </a:p>
          <a:p>
            <a:pPr marL="171450" indent="-171450" algn="just" rt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45">
            <a:extLst>
              <a:ext uri="{FF2B5EF4-FFF2-40B4-BE49-F238E27FC236}">
                <a16:creationId xmlns:a16="http://schemas.microsoft.com/office/drawing/2014/main" id="{6C654441-510E-6BFD-FE70-52663E1D9D0A}"/>
              </a:ext>
            </a:extLst>
          </p:cNvPr>
          <p:cNvSpPr txBox="1"/>
          <p:nvPr/>
        </p:nvSpPr>
        <p:spPr>
          <a:xfrm>
            <a:off x="293578" y="1167317"/>
            <a:ext cx="4285761" cy="2199897"/>
          </a:xfrm>
          <a:prstGeom prst="rect">
            <a:avLst/>
          </a:prstGeom>
          <a:ln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4289" rIns="72000" bIns="34289" rtlCol="0" anchor="ctr" anchorCtr="0">
            <a:noAutofit/>
          </a:bodyPr>
          <a:lstStyle/>
          <a:p>
            <a:pPr lvl="0" algn="just" rtl="1" eaLnBrk="0" hangingPunct="0">
              <a:spcAft>
                <a:spcPts val="600"/>
              </a:spcAft>
              <a:buFontTx/>
              <a:buChar char="•"/>
            </a:pP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نظام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حكام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ة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الحالي لمنظومة ال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تكوين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لم يعد يستجيب لمتطلبات المرحلة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ar-MA" altLang="fr-FR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just" rtl="1" eaLnBrk="0" hangingPunct="0">
              <a:spcAft>
                <a:spcPts val="600"/>
              </a:spcAft>
              <a:buFontTx/>
              <a:buChar char="•"/>
            </a:pP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إطار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تشريعي و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تنظيمي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غير مكتمل 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توضيح المسؤوليات و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المهام</a:t>
            </a:r>
            <a:r>
              <a:rPr lang="ar-S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MA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 rtl="1" eaLnBrk="0" hangingPunct="0">
              <a:spcAft>
                <a:spcPts val="600"/>
              </a:spcAft>
              <a:buFontTx/>
              <a:buChar char="•"/>
            </a:pPr>
            <a:r>
              <a:rPr lang="en-US" altLang="fr-FR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وظيفة الموارد البشرية علي صعيد الجماعات الترابية غير مفعلة بالشكل الأمثل </a:t>
            </a:r>
          </a:p>
          <a:p>
            <a:pPr algn="just" rtl="1" eaLnBrk="0" hangingPunct="0">
              <a:spcAft>
                <a:spcPts val="600"/>
              </a:spcAft>
              <a:buFontTx/>
              <a:buChar char="•"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تزايد الخصاص على العديد من المهن المحلية (الأطباء – المهندسين – و تقنيين ...)</a:t>
            </a:r>
          </a:p>
          <a:p>
            <a:pPr algn="just" rtl="1" eaLnBrk="0" hangingPunct="0">
              <a:spcAft>
                <a:spcPts val="600"/>
              </a:spcAft>
              <a:buFontTx/>
              <a:buChar char="•"/>
            </a:pPr>
            <a:r>
              <a:rPr lang="ar-MA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بلوغ عدد كبير من الموظفين الجماعيين   للسن القانوني للتقاعد في السنوات الخمس المقبلة.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ABD04581-B23A-04F5-D84F-54CA711376C0}"/>
              </a:ext>
            </a:extLst>
          </p:cNvPr>
          <p:cNvSpPr txBox="1"/>
          <p:nvPr/>
        </p:nvSpPr>
        <p:spPr>
          <a:xfrm>
            <a:off x="4964565" y="4120181"/>
            <a:ext cx="4285761" cy="2333782"/>
          </a:xfrm>
          <a:prstGeom prst="rect">
            <a:avLst/>
          </a:prstGeom>
          <a:ln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4289" rIns="36000" bIns="34289" rtlCol="0" anchor="ctr" anchorCtr="0">
            <a:normAutofit/>
          </a:bodyPr>
          <a:lstStyle/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وجود حاجيات مهمة في مجال التكوين نتيجة تطور المهن الجماعية،</a:t>
            </a:r>
          </a:p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ضرورة التوظيف وإعادة الانتشار قصد تعويض المحالين على التقاعد</a:t>
            </a:r>
            <a:endParaRPr lang="fr-FR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الاهتمام المتزايد بتنمية و تطوير الموارد البشرية</a:t>
            </a:r>
          </a:p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التطوير التكنولوجي الذي يتيح الفرصة للتحول الرقمي للتكوين  (التعلم   عن بعد، التعلم المختلط ، ...)</a:t>
            </a:r>
          </a:p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إمكانية تنسيق الجهود و تبادل الخبرات في مجال التكوين على الصعيد الجهوي  و خلق  شراكات والتبادل الخبرات</a:t>
            </a:r>
          </a:p>
        </p:txBody>
      </p:sp>
      <p:sp>
        <p:nvSpPr>
          <p:cNvPr id="20" name="TextBox 45">
            <a:extLst>
              <a:ext uri="{FF2B5EF4-FFF2-40B4-BE49-F238E27FC236}">
                <a16:creationId xmlns:a16="http://schemas.microsoft.com/office/drawing/2014/main" id="{FED7370B-D761-E328-C2ED-B965BF00515E}"/>
              </a:ext>
            </a:extLst>
          </p:cNvPr>
          <p:cNvSpPr txBox="1"/>
          <p:nvPr/>
        </p:nvSpPr>
        <p:spPr>
          <a:xfrm>
            <a:off x="293578" y="4125075"/>
            <a:ext cx="4285761" cy="2348084"/>
          </a:xfrm>
          <a:prstGeom prst="rect">
            <a:avLst/>
          </a:prstGeom>
          <a:solidFill>
            <a:srgbClr val="FFFFFF"/>
          </a:solidFill>
          <a:ln cmpd="thickThin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4289" rIns="36000" bIns="34289" rtlCol="0" anchor="ctr" anchorCtr="0">
            <a:normAutofit/>
          </a:bodyPr>
          <a:lstStyle/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اللجوء لفاعلين غير مختصين في مجال هندسة التكوين </a:t>
            </a:r>
            <a:endParaRPr lang="fr-FR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just" rt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ar-MA" sz="12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تعدد المتدخلين في هذا المجال  من هيآت و منظمات الدولية ، جامعات و قطاع خاص ...) يوثر على نجاعة المنظومة الحالية للتكوين و يطرح إشكالية التنسيق</a:t>
            </a:r>
            <a:endParaRPr lang="fr-FR" sz="1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F993A9B1-1C9B-7A0C-2819-6398B364D098}"/>
              </a:ext>
            </a:extLst>
          </p:cNvPr>
          <p:cNvSpPr txBox="1"/>
          <p:nvPr/>
        </p:nvSpPr>
        <p:spPr>
          <a:xfrm>
            <a:off x="6420188" y="739162"/>
            <a:ext cx="1748590" cy="28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34486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34289" rIns="36000" bIns="34289" rtlCol="0" anchor="ctr" anchorCtr="0">
            <a:noAutofit/>
          </a:bodyPr>
          <a:lstStyle/>
          <a:p>
            <a:pPr algn="ctr" defTabSz="914288" rtl="1" fontAlgn="auto">
              <a:spcBef>
                <a:spcPts val="0"/>
              </a:spcBef>
              <a:spcAft>
                <a:spcPts val="0"/>
              </a:spcAft>
            </a:pPr>
            <a:r>
              <a:rPr lang="ar-MA" sz="1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نقط القوة</a:t>
            </a:r>
            <a:endParaRPr lang="fr-FR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FFEC4ADE-AD9E-E1C3-6D03-867ADEE71EBB}"/>
              </a:ext>
            </a:extLst>
          </p:cNvPr>
          <p:cNvSpPr txBox="1"/>
          <p:nvPr/>
        </p:nvSpPr>
        <p:spPr>
          <a:xfrm>
            <a:off x="1470615" y="747448"/>
            <a:ext cx="1748590" cy="28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34486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34289" rIns="36000" bIns="34289" rtlCol="0" anchor="ctr" anchorCtr="0">
            <a:noAutofit/>
          </a:bodyPr>
          <a:lstStyle/>
          <a:p>
            <a:pPr algn="ctr" defTabSz="914288" fontAlgn="auto">
              <a:spcBef>
                <a:spcPts val="0"/>
              </a:spcBef>
              <a:spcAft>
                <a:spcPts val="0"/>
              </a:spcAft>
            </a:pPr>
            <a:r>
              <a:rPr lang="ar-MA" sz="1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نقط الضعف</a:t>
            </a:r>
            <a:endParaRPr lang="fr-FR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DF6CAA81-5791-8FF1-A5F0-20EC427AB753}"/>
              </a:ext>
            </a:extLst>
          </p:cNvPr>
          <p:cNvSpPr txBox="1"/>
          <p:nvPr/>
        </p:nvSpPr>
        <p:spPr>
          <a:xfrm>
            <a:off x="6420188" y="3709978"/>
            <a:ext cx="1748590" cy="28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34486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34289" rIns="36000" bIns="34289" rtlCol="0" anchor="ctr" anchorCtr="0">
            <a:noAutofit/>
          </a:bodyPr>
          <a:lstStyle/>
          <a:p>
            <a:pPr algn="ctr" defTabSz="914288" rtl="1">
              <a:spcBef>
                <a:spcPts val="0"/>
              </a:spcBef>
              <a:defRPr/>
            </a:pPr>
            <a:r>
              <a:rPr lang="ar-MA" sz="1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الفرص</a:t>
            </a:r>
            <a:endParaRPr lang="fr-FR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ECE72432-F453-E0E5-BD08-8D62AF2B4603}"/>
              </a:ext>
            </a:extLst>
          </p:cNvPr>
          <p:cNvSpPr txBox="1"/>
          <p:nvPr/>
        </p:nvSpPr>
        <p:spPr>
          <a:xfrm>
            <a:off x="1470615" y="3735802"/>
            <a:ext cx="1748590" cy="28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34486E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34289" rIns="36000" bIns="34289" rtlCol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buNone/>
              <a:defRPr/>
            </a:pPr>
            <a:r>
              <a:rPr lang="ar-MA" sz="1800" b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المخاطر</a:t>
            </a:r>
            <a:endParaRPr lang="fr-FR" sz="1800" b="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35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r-FR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         </a:t>
            </a:r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بناء على تشخيص الوضعية الراهنة  و على ضوء الخلاصات التجارب الأجنبية، تم تحديد محورين لتطوير منظومة التكوين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225" y="187590"/>
            <a:ext cx="492903" cy="4751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669ABA-ACE8-506B-B518-D5682BA17507}"/>
              </a:ext>
            </a:extLst>
          </p:cNvPr>
          <p:cNvSpPr/>
          <p:nvPr/>
        </p:nvSpPr>
        <p:spPr>
          <a:xfrm>
            <a:off x="1213340" y="1450035"/>
            <a:ext cx="7570176" cy="1858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715" tIns="144710" rIns="184715" bIns="144710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Aft>
                <a:spcPct val="35000"/>
              </a:spcAft>
            </a:pPr>
            <a:r>
              <a:rPr lang="ar-MA" sz="2400" b="0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وضع نظام حكامة يضمن الإحترافية في تدبير أنشطة التكوين الموجهة للجماعة الترابية </a:t>
            </a:r>
            <a:endParaRPr lang="fr-FR" sz="2400" b="0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F52EA3-BB83-AA5F-8E85-1018656C4B61}"/>
              </a:ext>
            </a:extLst>
          </p:cNvPr>
          <p:cNvSpPr/>
          <p:nvPr/>
        </p:nvSpPr>
        <p:spPr>
          <a:xfrm>
            <a:off x="1151792" y="3924971"/>
            <a:ext cx="7631724" cy="193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84715" tIns="144710" rIns="184715" bIns="144710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Aft>
                <a:spcPct val="35000"/>
              </a:spcAft>
            </a:pPr>
            <a:r>
              <a:rPr lang="ar-MA" sz="2400" b="0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تطوير و الرفع من أنشطة التكوين قصد الاستجابة للحاجيات المتزايدة للجماعات الترابية من الموارد البشرية الكفؤة </a:t>
            </a:r>
            <a:endParaRPr lang="fr-FR" sz="2400" b="0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2689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       المحور الأول  : يهدف لوضع نظام حكامة جديد  للتكوين موجه بالأساس للجماعة الترابية يضمن احترافية النشاط التكويني بارتباط مع التطورات المؤسساتية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572" y="296206"/>
            <a:ext cx="492903" cy="475131"/>
          </a:xfrm>
          <a:prstGeom prst="rect">
            <a:avLst/>
          </a:prstGeom>
        </p:spPr>
      </p:pic>
      <p:sp>
        <p:nvSpPr>
          <p:cNvPr id="7" name="Forme libre 6">
            <a:extLst>
              <a:ext uri="{FF2B5EF4-FFF2-40B4-BE49-F238E27FC236}">
                <a16:creationId xmlns:a16="http://schemas.microsoft.com/office/drawing/2014/main" id="{0877780B-8604-BD14-A474-8C680A2A0AB4}"/>
              </a:ext>
            </a:extLst>
          </p:cNvPr>
          <p:cNvSpPr/>
          <p:nvPr/>
        </p:nvSpPr>
        <p:spPr>
          <a:xfrm>
            <a:off x="6134444" y="1352965"/>
            <a:ext cx="3312000" cy="1224000"/>
          </a:xfrm>
          <a:custGeom>
            <a:avLst/>
            <a:gdLst>
              <a:gd name="connsiteX0" fmla="*/ 0 w 4294258"/>
              <a:gd name="connsiteY0" fmla="*/ 0 h 712570"/>
              <a:gd name="connsiteX1" fmla="*/ 4294258 w 4294258"/>
              <a:gd name="connsiteY1" fmla="*/ 0 h 712570"/>
              <a:gd name="connsiteX2" fmla="*/ 4294258 w 4294258"/>
              <a:gd name="connsiteY2" fmla="*/ 712570 h 712570"/>
              <a:gd name="connsiteX3" fmla="*/ 0 w 4294258"/>
              <a:gd name="connsiteY3" fmla="*/ 712570 h 712570"/>
              <a:gd name="connsiteX4" fmla="*/ 0 w 4294258"/>
              <a:gd name="connsiteY4" fmla="*/ 0 h 7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258" h="712570">
                <a:moveTo>
                  <a:pt x="0" y="0"/>
                </a:moveTo>
                <a:lnTo>
                  <a:pt x="4294258" y="0"/>
                </a:lnTo>
                <a:lnTo>
                  <a:pt x="4294258" y="712570"/>
                </a:lnTo>
                <a:lnTo>
                  <a:pt x="0" y="7125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715" tIns="144710" rIns="184715" bIns="14471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ar-MA" sz="200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المبادئ المتبعة</a:t>
            </a:r>
            <a:endParaRPr lang="fr-FR" sz="200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87CF0BF-46EA-690C-0587-D634DA633BC8}"/>
              </a:ext>
            </a:extLst>
          </p:cNvPr>
          <p:cNvSpPr/>
          <p:nvPr/>
        </p:nvSpPr>
        <p:spPr>
          <a:xfrm>
            <a:off x="6134444" y="2785429"/>
            <a:ext cx="3312000" cy="3312000"/>
          </a:xfrm>
          <a:custGeom>
            <a:avLst/>
            <a:gdLst>
              <a:gd name="connsiteX0" fmla="*/ 0 w 4294258"/>
              <a:gd name="connsiteY0" fmla="*/ 0 h 2633655"/>
              <a:gd name="connsiteX1" fmla="*/ 4294258 w 4294258"/>
              <a:gd name="connsiteY1" fmla="*/ 0 h 2633655"/>
              <a:gd name="connsiteX2" fmla="*/ 4294258 w 4294258"/>
              <a:gd name="connsiteY2" fmla="*/ 2633655 h 2633655"/>
              <a:gd name="connsiteX3" fmla="*/ 0 w 4294258"/>
              <a:gd name="connsiteY3" fmla="*/ 2633655 h 2633655"/>
              <a:gd name="connsiteX4" fmla="*/ 0 w 4294258"/>
              <a:gd name="connsiteY4" fmla="*/ 0 h 263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258" h="2633655">
                <a:moveTo>
                  <a:pt x="0" y="0"/>
                </a:moveTo>
                <a:lnTo>
                  <a:pt x="4294258" y="0"/>
                </a:lnTo>
                <a:lnTo>
                  <a:pt x="4294258" y="2633655"/>
                </a:lnTo>
                <a:lnTo>
                  <a:pt x="0" y="26336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114300" lvl="1" indent="-114300" algn="just" defTabSz="6223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الجماعة الترابية  في صلب منظومة التكوين</a:t>
            </a:r>
            <a:endParaRPr lang="fr-FR" sz="16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4300" lvl="1" indent="-114300" algn="just" defTabSz="622300" rtl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التمشي مع أهداف اللامركزية </a:t>
            </a:r>
            <a:r>
              <a:rPr lang="ar-MA" sz="1600" b="0" kern="0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واللاتمكز</a:t>
            </a:r>
            <a:r>
              <a:rPr lang="ar-MA" sz="1600" b="0" ker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الاداري</a:t>
            </a:r>
            <a:endParaRPr lang="ar-MA" sz="16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14300" lvl="1" indent="-114300" algn="just" defTabSz="622300" rtl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خلق إمكانية تضافر الجهود على الصعيد الجهوي</a:t>
            </a:r>
            <a:r>
              <a:rPr lang="fr-FR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الوطني </a:t>
            </a:r>
          </a:p>
          <a:p>
            <a:pPr marL="114300" lvl="1" indent="-114300" algn="just" defTabSz="622300" rtl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تنفيد تدريجي و متباين للاستراتيجية التكوين</a:t>
            </a:r>
            <a:endParaRPr lang="fr-FR" sz="1600" b="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253CCEF5-7BCA-212D-830A-2EAD32A6AC05}"/>
              </a:ext>
            </a:extLst>
          </p:cNvPr>
          <p:cNvSpPr/>
          <p:nvPr/>
        </p:nvSpPr>
        <p:spPr>
          <a:xfrm>
            <a:off x="250301" y="1406753"/>
            <a:ext cx="4804876" cy="1224000"/>
          </a:xfrm>
          <a:custGeom>
            <a:avLst/>
            <a:gdLst>
              <a:gd name="connsiteX0" fmla="*/ 0 w 4294258"/>
              <a:gd name="connsiteY0" fmla="*/ 0 h 712570"/>
              <a:gd name="connsiteX1" fmla="*/ 4294258 w 4294258"/>
              <a:gd name="connsiteY1" fmla="*/ 0 h 712570"/>
              <a:gd name="connsiteX2" fmla="*/ 4294258 w 4294258"/>
              <a:gd name="connsiteY2" fmla="*/ 712570 h 712570"/>
              <a:gd name="connsiteX3" fmla="*/ 0 w 4294258"/>
              <a:gd name="connsiteY3" fmla="*/ 712570 h 712570"/>
              <a:gd name="connsiteX4" fmla="*/ 0 w 4294258"/>
              <a:gd name="connsiteY4" fmla="*/ 0 h 7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258" h="712570">
                <a:moveTo>
                  <a:pt x="0" y="0"/>
                </a:moveTo>
                <a:lnTo>
                  <a:pt x="4294258" y="0"/>
                </a:lnTo>
                <a:lnTo>
                  <a:pt x="4294258" y="712570"/>
                </a:lnTo>
                <a:lnTo>
                  <a:pt x="0" y="7125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715" tIns="144710" rIns="184715" bIns="144710" numCol="1" spcCol="1270" anchor="ctr" anchorCtr="0">
            <a:noAutofit/>
          </a:bodyPr>
          <a:lstStyle/>
          <a:p>
            <a:pPr algn="ctr" defTabSz="933450" rtl="1">
              <a:lnSpc>
                <a:spcPct val="90000"/>
              </a:lnSpc>
              <a:spcAft>
                <a:spcPct val="35000"/>
              </a:spcAft>
            </a:pPr>
            <a:r>
              <a:rPr lang="fr-FR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MA" sz="200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انشاء هيأة وطنية للتوجيه في مجال تدبير الموارد البشرية والتكوين مع إعطاء مسؤولية  الاشراف على التكوين للجهات </a:t>
            </a:r>
            <a:endParaRPr lang="fr-FR" sz="2000" kern="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9C3D8705-FD36-38E8-C74C-332925A3AE05}"/>
              </a:ext>
            </a:extLst>
          </p:cNvPr>
          <p:cNvSpPr/>
          <p:nvPr/>
        </p:nvSpPr>
        <p:spPr>
          <a:xfrm>
            <a:off x="250301" y="2785429"/>
            <a:ext cx="4804876" cy="3312000"/>
          </a:xfrm>
          <a:custGeom>
            <a:avLst/>
            <a:gdLst>
              <a:gd name="connsiteX0" fmla="*/ 0 w 4294258"/>
              <a:gd name="connsiteY0" fmla="*/ 0 h 2633655"/>
              <a:gd name="connsiteX1" fmla="*/ 4294258 w 4294258"/>
              <a:gd name="connsiteY1" fmla="*/ 0 h 2633655"/>
              <a:gd name="connsiteX2" fmla="*/ 4294258 w 4294258"/>
              <a:gd name="connsiteY2" fmla="*/ 2633655 h 2633655"/>
              <a:gd name="connsiteX3" fmla="*/ 0 w 4294258"/>
              <a:gd name="connsiteY3" fmla="*/ 2633655 h 2633655"/>
              <a:gd name="connsiteX4" fmla="*/ 0 w 4294258"/>
              <a:gd name="connsiteY4" fmla="*/ 0 h 263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258" h="2633655">
                <a:moveTo>
                  <a:pt x="0" y="0"/>
                </a:moveTo>
                <a:lnTo>
                  <a:pt x="4294258" y="0"/>
                </a:lnTo>
                <a:lnTo>
                  <a:pt x="4294258" y="2633655"/>
                </a:lnTo>
                <a:lnTo>
                  <a:pt x="0" y="26336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114300" lvl="1" indent="-114300" algn="just" defTabSz="622300" rtl="1">
              <a:spcAft>
                <a:spcPts val="6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إنشاء هيأة وطنية للتوجيه في مجال تدبير الموارد البشرية و التكوين تظم هذه هيأة وطنية ممثلين عن الدولة، الجهات و الجماعات الترابية الأخرى</a:t>
            </a:r>
          </a:p>
          <a:p>
            <a:pPr marL="114300" lvl="1" indent="-114300" algn="just" defTabSz="622300" rtl="1">
              <a:spcAft>
                <a:spcPts val="600"/>
              </a:spcAft>
              <a:buFontTx/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إعطاء مسؤولية الاشراف على التكوين للجهات</a:t>
            </a:r>
          </a:p>
          <a:p>
            <a:pPr marL="114300" lvl="1" indent="-114300" algn="just" defTabSz="622300" rtl="1">
              <a:spcAft>
                <a:spcPts val="600"/>
              </a:spcAft>
              <a:buChar char="••"/>
            </a:pPr>
            <a:r>
              <a:rPr lang="ar-MA" sz="1600" b="0" kern="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احتفاظ المديرية العامة للجماعات الترابية بدور استشرافي من خلال مرصد الوطني للمهن الجماعية و إشراف على التكوين الأولي المختص لفائدة الجماعات الترابية و تقديم الدعم للجهات في مهامها  الجديدة الموكلة لها</a:t>
            </a:r>
          </a:p>
        </p:txBody>
      </p:sp>
      <p:sp>
        <p:nvSpPr>
          <p:cNvPr id="12" name="Pentagone 11">
            <a:extLst>
              <a:ext uri="{FF2B5EF4-FFF2-40B4-BE49-F238E27FC236}">
                <a16:creationId xmlns:a16="http://schemas.microsoft.com/office/drawing/2014/main" id="{BDED5364-0592-4807-0608-3832674C7928}"/>
              </a:ext>
            </a:extLst>
          </p:cNvPr>
          <p:cNvSpPr/>
          <p:nvPr/>
        </p:nvSpPr>
        <p:spPr>
          <a:xfrm rot="10800000">
            <a:off x="5247208" y="2785429"/>
            <a:ext cx="509291" cy="3312000"/>
          </a:xfrm>
          <a:prstGeom prst="homePlate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0749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r-FR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     </a:t>
            </a:r>
            <a:r>
              <a:rPr lang="ar-MA" sz="24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المحور  الأول : نظام الحكامة الجديد  للتكوين يضمن توزيع ملائم للأدوار و المهام بين مختلف المتدخلين</a:t>
            </a:r>
            <a:endParaRPr lang="fr-FR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15" y="115377"/>
            <a:ext cx="492903" cy="47513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FC54A6CB-1802-F88C-224F-68CF499DDB98}"/>
              </a:ext>
            </a:extLst>
          </p:cNvPr>
          <p:cNvSpPr/>
          <p:nvPr/>
        </p:nvSpPr>
        <p:spPr>
          <a:xfrm>
            <a:off x="2409206" y="1693236"/>
            <a:ext cx="5422188" cy="460941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b="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Forme libre 18">
            <a:extLst>
              <a:ext uri="{FF2B5EF4-FFF2-40B4-BE49-F238E27FC236}">
                <a16:creationId xmlns:a16="http://schemas.microsoft.com/office/drawing/2014/main" id="{FD481837-575A-77CD-A1E2-5864F39921C1}"/>
              </a:ext>
            </a:extLst>
          </p:cNvPr>
          <p:cNvSpPr/>
          <p:nvPr/>
        </p:nvSpPr>
        <p:spPr>
          <a:xfrm>
            <a:off x="379029" y="1658087"/>
            <a:ext cx="2772000" cy="652550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endParaRPr lang="ar-MA" sz="14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 defTabSz="533400" rtl="1"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المديرية العامة للجماعات الترابية:</a:t>
            </a:r>
          </a:p>
          <a:p>
            <a:pPr algn="ctr" defTabSz="533400" rtl="1"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ar-MA" sz="14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دور مواكبة</a:t>
            </a:r>
            <a:endParaRPr lang="fr-FR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fr-FR" sz="1400" kern="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5" name="Forme libre 19">
            <a:extLst>
              <a:ext uri="{FF2B5EF4-FFF2-40B4-BE49-F238E27FC236}">
                <a16:creationId xmlns:a16="http://schemas.microsoft.com/office/drawing/2014/main" id="{FF3AFADA-726C-38D6-9F35-191E0B130EBC}"/>
              </a:ext>
            </a:extLst>
          </p:cNvPr>
          <p:cNvSpPr/>
          <p:nvPr/>
        </p:nvSpPr>
        <p:spPr>
          <a:xfrm>
            <a:off x="365614" y="2434433"/>
            <a:ext cx="2772000" cy="2326791"/>
          </a:xfrm>
          <a:custGeom>
            <a:avLst/>
            <a:gdLst>
              <a:gd name="connsiteX0" fmla="*/ 0 w 1400372"/>
              <a:gd name="connsiteY0" fmla="*/ 0 h 2635200"/>
              <a:gd name="connsiteX1" fmla="*/ 1400372 w 1400372"/>
              <a:gd name="connsiteY1" fmla="*/ 0 h 2635200"/>
              <a:gd name="connsiteX2" fmla="*/ 1400372 w 1400372"/>
              <a:gd name="connsiteY2" fmla="*/ 2635200 h 2635200"/>
              <a:gd name="connsiteX3" fmla="*/ 0 w 1400372"/>
              <a:gd name="connsiteY3" fmla="*/ 2635200 h 2635200"/>
              <a:gd name="connsiteX4" fmla="*/ 0 w 1400372"/>
              <a:gd name="connsiteY4" fmla="*/ 0 h 26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2635200">
                <a:moveTo>
                  <a:pt x="0" y="0"/>
                </a:moveTo>
                <a:lnTo>
                  <a:pt x="1400372" y="0"/>
                </a:lnTo>
                <a:lnTo>
                  <a:pt x="1400372" y="2635200"/>
                </a:lnTo>
                <a:lnTo>
                  <a:pt x="0" y="2635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9804"/>
            </a:schemeClr>
          </a:solidFill>
          <a:ln w="3175">
            <a:solidFill>
              <a:srgbClr val="FFCA21"/>
            </a:solidFill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مواكبة للجماعات الترابية في محال تقوية القدرات الموارد البشرية :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تقديم الاستشارة في  هندسة التكوين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تدبير شبكة الوطنية للمكونين الداخليين 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تطوير التكوين عن بعد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الإشراف على مراكز التكوين ما بين الجهات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إشراف على أسلاك التكوين المختص 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مرصد المهن الجماعية </a:t>
            </a:r>
          </a:p>
          <a:p>
            <a:pPr marL="363538" lvl="2" indent="-9525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ar-MA" sz="1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</p:txBody>
      </p:sp>
      <p:sp>
        <p:nvSpPr>
          <p:cNvPr id="16" name="Forme libre 22">
            <a:extLst>
              <a:ext uri="{FF2B5EF4-FFF2-40B4-BE49-F238E27FC236}">
                <a16:creationId xmlns:a16="http://schemas.microsoft.com/office/drawing/2014/main" id="{4F7E72D5-7457-2C12-F521-6630D9D2FD20}"/>
              </a:ext>
            </a:extLst>
          </p:cNvPr>
          <p:cNvSpPr/>
          <p:nvPr/>
        </p:nvSpPr>
        <p:spPr>
          <a:xfrm>
            <a:off x="763582" y="5001643"/>
            <a:ext cx="2772000" cy="564367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endParaRPr lang="ar-MA" sz="14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ولاية عمالة أو الإقليم :</a:t>
            </a: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دور دعم  التنفيذ</a:t>
            </a:r>
            <a:endParaRPr lang="fr-FR" sz="14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endParaRPr lang="fr-FR" sz="1400" kern="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7" name="Forme libre 23">
            <a:extLst>
              <a:ext uri="{FF2B5EF4-FFF2-40B4-BE49-F238E27FC236}">
                <a16:creationId xmlns:a16="http://schemas.microsoft.com/office/drawing/2014/main" id="{2CB8667C-516B-238F-7C3D-6FB0A35142AF}"/>
              </a:ext>
            </a:extLst>
          </p:cNvPr>
          <p:cNvSpPr/>
          <p:nvPr/>
        </p:nvSpPr>
        <p:spPr>
          <a:xfrm>
            <a:off x="763582" y="5652864"/>
            <a:ext cx="2772000" cy="743280"/>
          </a:xfrm>
          <a:custGeom>
            <a:avLst/>
            <a:gdLst>
              <a:gd name="connsiteX0" fmla="*/ 0 w 1400372"/>
              <a:gd name="connsiteY0" fmla="*/ 0 h 2635200"/>
              <a:gd name="connsiteX1" fmla="*/ 1400372 w 1400372"/>
              <a:gd name="connsiteY1" fmla="*/ 0 h 2635200"/>
              <a:gd name="connsiteX2" fmla="*/ 1400372 w 1400372"/>
              <a:gd name="connsiteY2" fmla="*/ 2635200 h 2635200"/>
              <a:gd name="connsiteX3" fmla="*/ 0 w 1400372"/>
              <a:gd name="connsiteY3" fmla="*/ 2635200 h 2635200"/>
              <a:gd name="connsiteX4" fmla="*/ 0 w 1400372"/>
              <a:gd name="connsiteY4" fmla="*/ 0 h 26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2635200">
                <a:moveTo>
                  <a:pt x="0" y="0"/>
                </a:moveTo>
                <a:lnTo>
                  <a:pt x="1400372" y="0"/>
                </a:lnTo>
                <a:lnTo>
                  <a:pt x="1400372" y="2635200"/>
                </a:lnTo>
                <a:lnTo>
                  <a:pt x="0" y="2635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9804"/>
            </a:schemeClr>
          </a:solidFill>
          <a:ln w="3175">
            <a:solidFill>
              <a:srgbClr val="FFCA21"/>
            </a:solidFill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 algn="just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دعم الجهات و الجماعات الترابية في إعداد و تنفيذ  مخططات و برامج التنفيذ لفائدة الموارد البشرية الجماعية</a:t>
            </a:r>
            <a:endParaRPr lang="fr-FR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</p:txBody>
      </p:sp>
      <p:sp>
        <p:nvSpPr>
          <p:cNvPr id="18" name="Forme libre 24">
            <a:extLst>
              <a:ext uri="{FF2B5EF4-FFF2-40B4-BE49-F238E27FC236}">
                <a16:creationId xmlns:a16="http://schemas.microsoft.com/office/drawing/2014/main" id="{3FDA2B75-6AED-14F2-AC63-510A6D84ADEC}"/>
              </a:ext>
            </a:extLst>
          </p:cNvPr>
          <p:cNvSpPr/>
          <p:nvPr/>
        </p:nvSpPr>
        <p:spPr>
          <a:xfrm>
            <a:off x="6919127" y="1615820"/>
            <a:ext cx="2772000" cy="613809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الجهات :</a:t>
            </a: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دور الإشراف و التنفيذ</a:t>
            </a:r>
            <a:endParaRPr lang="fr-FR" sz="14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9" name="Forme libre 25">
            <a:extLst>
              <a:ext uri="{FF2B5EF4-FFF2-40B4-BE49-F238E27FC236}">
                <a16:creationId xmlns:a16="http://schemas.microsoft.com/office/drawing/2014/main" id="{D78C942B-FEA5-B1A9-3B3C-461806F60939}"/>
              </a:ext>
            </a:extLst>
          </p:cNvPr>
          <p:cNvSpPr/>
          <p:nvPr/>
        </p:nvSpPr>
        <p:spPr>
          <a:xfrm>
            <a:off x="7023665" y="2630808"/>
            <a:ext cx="2772000" cy="1908000"/>
          </a:xfrm>
          <a:custGeom>
            <a:avLst/>
            <a:gdLst>
              <a:gd name="connsiteX0" fmla="*/ 0 w 1400372"/>
              <a:gd name="connsiteY0" fmla="*/ 0 h 2635200"/>
              <a:gd name="connsiteX1" fmla="*/ 1400372 w 1400372"/>
              <a:gd name="connsiteY1" fmla="*/ 0 h 2635200"/>
              <a:gd name="connsiteX2" fmla="*/ 1400372 w 1400372"/>
              <a:gd name="connsiteY2" fmla="*/ 2635200 h 2635200"/>
              <a:gd name="connsiteX3" fmla="*/ 0 w 1400372"/>
              <a:gd name="connsiteY3" fmla="*/ 2635200 h 2635200"/>
              <a:gd name="connsiteX4" fmla="*/ 0 w 1400372"/>
              <a:gd name="connsiteY4" fmla="*/ 0 h 26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2635200">
                <a:moveTo>
                  <a:pt x="0" y="0"/>
                </a:moveTo>
                <a:lnTo>
                  <a:pt x="1400372" y="0"/>
                </a:lnTo>
                <a:lnTo>
                  <a:pt x="1400372" y="2635200"/>
                </a:lnTo>
                <a:lnTo>
                  <a:pt x="0" y="2635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9804"/>
            </a:schemeClr>
          </a:solidFill>
          <a:ln w="3175">
            <a:solidFill>
              <a:srgbClr val="FFCA21"/>
            </a:solidFill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72000" bIns="72000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 algn="r" defTabSz="533400" rtl="1">
              <a:spcAft>
                <a:spcPts val="6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تنسيق و تجميع حاجيات التكوين</a:t>
            </a:r>
          </a:p>
          <a:p>
            <a:pPr marL="114300" lvl="1" indent="-114300" algn="r" defTabSz="533400" rtl="1">
              <a:spcAft>
                <a:spcPts val="6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الإشراف على إعداد المخططات الجهوية للتكوين</a:t>
            </a:r>
          </a:p>
          <a:p>
            <a:pPr marL="114300" lvl="1" indent="-114300" algn="r" defTabSz="533400" rtl="1">
              <a:spcAft>
                <a:spcPts val="6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الإشراف على  تنفيذ برامج التكوين الجهوية</a:t>
            </a:r>
          </a:p>
          <a:p>
            <a:pPr marL="114300" lvl="1" indent="-114300" algn="r" defTabSz="533400" rtl="1">
              <a:spcAft>
                <a:spcPts val="6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تدبير و تنسيق عملية تمويل التكوين بشراكة مع الجماعات الترابية</a:t>
            </a:r>
            <a:endParaRPr lang="fr-FR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</p:txBody>
      </p:sp>
      <p:sp>
        <p:nvSpPr>
          <p:cNvPr id="20" name="Forme libre 27">
            <a:extLst>
              <a:ext uri="{FF2B5EF4-FFF2-40B4-BE49-F238E27FC236}">
                <a16:creationId xmlns:a16="http://schemas.microsoft.com/office/drawing/2014/main" id="{92EDC567-0FB2-7E85-4D1C-7574A42677E9}"/>
              </a:ext>
            </a:extLst>
          </p:cNvPr>
          <p:cNvSpPr/>
          <p:nvPr/>
        </p:nvSpPr>
        <p:spPr>
          <a:xfrm>
            <a:off x="6355394" y="5003968"/>
            <a:ext cx="2952000" cy="481971"/>
          </a:xfrm>
          <a:custGeom>
            <a:avLst/>
            <a:gdLst>
              <a:gd name="connsiteX0" fmla="*/ 0 w 1400372"/>
              <a:gd name="connsiteY0" fmla="*/ 0 h 412646"/>
              <a:gd name="connsiteX1" fmla="*/ 1400372 w 1400372"/>
              <a:gd name="connsiteY1" fmla="*/ 0 h 412646"/>
              <a:gd name="connsiteX2" fmla="*/ 1400372 w 1400372"/>
              <a:gd name="connsiteY2" fmla="*/ 412646 h 412646"/>
              <a:gd name="connsiteX3" fmla="*/ 0 w 1400372"/>
              <a:gd name="connsiteY3" fmla="*/ 412646 h 412646"/>
              <a:gd name="connsiteX4" fmla="*/ 0 w 1400372"/>
              <a:gd name="connsiteY4" fmla="*/ 0 h 4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412646">
                <a:moveTo>
                  <a:pt x="0" y="0"/>
                </a:moveTo>
                <a:lnTo>
                  <a:pt x="1400372" y="0"/>
                </a:lnTo>
                <a:lnTo>
                  <a:pt x="1400372" y="412646"/>
                </a:lnTo>
                <a:lnTo>
                  <a:pt x="0" y="412646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الجماعات الترابية</a:t>
            </a:r>
            <a:r>
              <a:rPr lang="ar-MA" sz="1200" kern="0" dirty="0">
                <a:solidFill>
                  <a:schemeClr val="tx1"/>
                </a:solidFill>
                <a:cs typeface="Calibri" panose="020F0502020204030204" pitchFamily="34" charset="0"/>
              </a:rPr>
              <a:t> :</a:t>
            </a: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دور التنفيذ</a:t>
            </a:r>
            <a:endParaRPr lang="fr-FR" sz="1400" kern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1" name="Forme libre 28">
            <a:extLst>
              <a:ext uri="{FF2B5EF4-FFF2-40B4-BE49-F238E27FC236}">
                <a16:creationId xmlns:a16="http://schemas.microsoft.com/office/drawing/2014/main" id="{1DD15E07-F4BD-4CDB-9F51-7A1F2CA071E8}"/>
              </a:ext>
            </a:extLst>
          </p:cNvPr>
          <p:cNvSpPr/>
          <p:nvPr/>
        </p:nvSpPr>
        <p:spPr>
          <a:xfrm>
            <a:off x="6282822" y="5652864"/>
            <a:ext cx="2952000" cy="775597"/>
          </a:xfrm>
          <a:custGeom>
            <a:avLst/>
            <a:gdLst>
              <a:gd name="connsiteX0" fmla="*/ 0 w 1400372"/>
              <a:gd name="connsiteY0" fmla="*/ 0 h 2635200"/>
              <a:gd name="connsiteX1" fmla="*/ 1400372 w 1400372"/>
              <a:gd name="connsiteY1" fmla="*/ 0 h 2635200"/>
              <a:gd name="connsiteX2" fmla="*/ 1400372 w 1400372"/>
              <a:gd name="connsiteY2" fmla="*/ 2635200 h 2635200"/>
              <a:gd name="connsiteX3" fmla="*/ 0 w 1400372"/>
              <a:gd name="connsiteY3" fmla="*/ 2635200 h 2635200"/>
              <a:gd name="connsiteX4" fmla="*/ 0 w 1400372"/>
              <a:gd name="connsiteY4" fmla="*/ 0 h 26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372" h="2635200">
                <a:moveTo>
                  <a:pt x="0" y="0"/>
                </a:moveTo>
                <a:lnTo>
                  <a:pt x="1400372" y="0"/>
                </a:lnTo>
                <a:lnTo>
                  <a:pt x="1400372" y="2635200"/>
                </a:lnTo>
                <a:lnTo>
                  <a:pt x="0" y="2635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9804"/>
            </a:schemeClr>
          </a:solidFill>
          <a:ln w="3175">
            <a:solidFill>
              <a:srgbClr val="FFCA21"/>
            </a:solidFill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حصر حاجيات التكوين </a:t>
            </a:r>
          </a:p>
          <a:p>
            <a:pPr marL="114300" lvl="1" indent="-114300" algn="r" defTabSz="533400" rtl="1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مساهمة في البرمجة و الإنجاز و التقييم لبرامج التكوينية</a:t>
            </a:r>
            <a:endParaRPr lang="fr-FR" sz="1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3F3EC5-3FBC-3DE4-9155-3A18F882B64C}"/>
              </a:ext>
            </a:extLst>
          </p:cNvPr>
          <p:cNvSpPr/>
          <p:nvPr/>
        </p:nvSpPr>
        <p:spPr>
          <a:xfrm>
            <a:off x="3611347" y="732346"/>
            <a:ext cx="2952000" cy="743253"/>
          </a:xfrm>
          <a:prstGeom prst="rect">
            <a:avLst/>
          </a:prstGeom>
          <a:ln>
            <a:solidFill>
              <a:srgbClr val="34486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هيأة وطنية للتوجيه في مجال تدبير الموارد البشرية التكوين :</a:t>
            </a:r>
          </a:p>
          <a:p>
            <a:pPr algn="ctr" defTabSz="533400" rtl="1">
              <a:lnSpc>
                <a:spcPct val="90000"/>
              </a:lnSpc>
              <a:spcAft>
                <a:spcPct val="35000"/>
              </a:spcAft>
            </a:pPr>
            <a:r>
              <a:rPr lang="ar-MA" sz="1400" kern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ar-MA" sz="1400" kern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دور توجيهي و اختيارات استراتيجية</a:t>
            </a:r>
            <a:endParaRPr lang="fr-FR" sz="1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B6C213-046B-E3F3-8A68-4FA5ED0E70EE}"/>
              </a:ext>
            </a:extLst>
          </p:cNvPr>
          <p:cNvSpPr/>
          <p:nvPr/>
        </p:nvSpPr>
        <p:spPr>
          <a:xfrm>
            <a:off x="3611347" y="1551398"/>
            <a:ext cx="2952000" cy="2257541"/>
          </a:xfrm>
          <a:prstGeom prst="rect">
            <a:avLst/>
          </a:prstGeom>
          <a:solidFill>
            <a:schemeClr val="accent1">
              <a:lumMod val="20000"/>
              <a:lumOff val="80000"/>
              <a:alpha val="89804"/>
            </a:schemeClr>
          </a:solidFill>
          <a:ln w="3175">
            <a:solidFill>
              <a:srgbClr val="FFCA21"/>
            </a:solidFill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indent="-114300" algn="r" defTabSz="533400" rtl="1">
              <a:spcBef>
                <a:spcPts val="1200"/>
              </a:spcBef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تحديد التوجهات العامة في مجال تدبير الموارد البشرية</a:t>
            </a:r>
            <a:endParaRPr lang="fr-FR" sz="1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Calibri" pitchFamily="34" charset="0"/>
            </a:endParaRPr>
          </a:p>
          <a:p>
            <a:pPr marL="114300" lvl="1" indent="-114300" algn="r" defTabSz="533400" rtl="1">
              <a:spcBef>
                <a:spcPts val="1200"/>
              </a:spcBef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تنسيق بين مختلف الفاعلين المعنيين</a:t>
            </a:r>
          </a:p>
          <a:p>
            <a:pPr marL="114300" lvl="1" indent="-114300" algn="just" defTabSz="533400" rtl="1">
              <a:spcBef>
                <a:spcPts val="1200"/>
              </a:spcBef>
              <a:spcAft>
                <a:spcPct val="15000"/>
              </a:spcAft>
              <a:buFontTx/>
              <a:buChar char="••"/>
            </a:pPr>
            <a:r>
              <a:rPr lang="ar-MA" sz="1400" b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Calibri" pitchFamily="34" charset="0"/>
              </a:rPr>
              <a:t>الإختيارات الإستراتيجية  فيما يخص الخطوط العريضة المتعلقة بتقوية القدرات الموارد البشرية :(تحديد المجالات ذات الأولوية - المهن الإستراتيجية - سقف الموارد المرصودة – معدل  السنوي لأيام التكوين</a:t>
            </a:r>
          </a:p>
        </p:txBody>
      </p:sp>
    </p:spTree>
    <p:extLst>
      <p:ext uri="{BB962C8B-B14F-4D97-AF65-F5344CB8AC3E}">
        <p14:creationId xmlns:p14="http://schemas.microsoft.com/office/powerpoint/2010/main" val="816901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المحور  الأول : تحديد المسؤوليات بين مختلف المتدخلين  وفق نظام الحكامة الجديد  للتكوين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86" y="122091"/>
            <a:ext cx="492903" cy="475131"/>
          </a:xfrm>
          <a:prstGeom prst="rect">
            <a:avLst/>
          </a:prstGeom>
        </p:spPr>
      </p:pic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14944753-CBA3-57B9-D29C-73A6C5A03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32289"/>
              </p:ext>
            </p:extLst>
          </p:nvPr>
        </p:nvGraphicFramePr>
        <p:xfrm>
          <a:off x="141767" y="778035"/>
          <a:ext cx="9189719" cy="5386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4952">
                  <a:extLst>
                    <a:ext uri="{9D8B030D-6E8A-4147-A177-3AD203B41FA5}">
                      <a16:colId xmlns:a16="http://schemas.microsoft.com/office/drawing/2014/main" val="641491550"/>
                    </a:ext>
                  </a:extLst>
                </a:gridCol>
                <a:gridCol w="1425408">
                  <a:extLst>
                    <a:ext uri="{9D8B030D-6E8A-4147-A177-3AD203B41FA5}">
                      <a16:colId xmlns:a16="http://schemas.microsoft.com/office/drawing/2014/main" val="378852252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28244350"/>
                    </a:ext>
                  </a:extLst>
                </a:gridCol>
                <a:gridCol w="1765719">
                  <a:extLst>
                    <a:ext uri="{9D8B030D-6E8A-4147-A177-3AD203B41FA5}">
                      <a16:colId xmlns:a16="http://schemas.microsoft.com/office/drawing/2014/main" val="2002703408"/>
                    </a:ext>
                  </a:extLst>
                </a:gridCol>
                <a:gridCol w="1777581">
                  <a:extLst>
                    <a:ext uri="{9D8B030D-6E8A-4147-A177-3AD203B41FA5}">
                      <a16:colId xmlns:a16="http://schemas.microsoft.com/office/drawing/2014/main" val="2324961416"/>
                    </a:ext>
                  </a:extLst>
                </a:gridCol>
                <a:gridCol w="1223009">
                  <a:extLst>
                    <a:ext uri="{9D8B030D-6E8A-4147-A177-3AD203B41FA5}">
                      <a16:colId xmlns:a16="http://schemas.microsoft.com/office/drawing/2014/main" val="36618569"/>
                    </a:ext>
                  </a:extLst>
                </a:gridCol>
              </a:tblGrid>
              <a:tr h="97650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الجماعات الترابية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981" marR="87981" marT="43990" marB="439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الجهات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981" marR="87981" marT="43990" marB="439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المديرية العامة للجماعات الترابية 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981" marR="87981" marT="43990" marB="439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هيأة وطنية للتوجيه في مجال التكوين و الموارد البشرية الجماعية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7981" marR="87981" marT="43990" marB="439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16922"/>
                  </a:ext>
                </a:extLst>
              </a:tr>
              <a:tr h="82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التوجهات العامة في مجال تدبير الموارد البشرية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عملية التخطيط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01353"/>
                  </a:ext>
                </a:extLst>
              </a:tr>
              <a:tr h="69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المخطط السنوي و دليل التكوين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09561"/>
                  </a:ext>
                </a:extLst>
              </a:tr>
              <a:tr h="681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برنامج التكوين للجماعة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87489"/>
                  </a:ext>
                </a:extLst>
              </a:tr>
              <a:tr h="522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التنفيذ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عملية التنفيذ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01926"/>
                  </a:ext>
                </a:extLst>
              </a:tr>
              <a:tr h="595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التتبع على الصعيد الوطني الجهوي و الجماعي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257547"/>
                  </a:ext>
                </a:extLst>
              </a:tr>
              <a:tr h="544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تقييم الجزئي أو الفردي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6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عملية التقييم</a:t>
                      </a:r>
                      <a:endParaRPr lang="en-US" sz="16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2317"/>
                  </a:ext>
                </a:extLst>
              </a:tr>
              <a:tr h="544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981" marR="87981" marT="43990" marB="4399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تقييم العام للمنظومة</a:t>
                      </a:r>
                      <a:endParaRPr lang="en-US" sz="1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06538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50E4BB8-C5C5-08BF-A953-3F0A5A1DA314}"/>
              </a:ext>
            </a:extLst>
          </p:cNvPr>
          <p:cNvSpPr/>
          <p:nvPr/>
        </p:nvSpPr>
        <p:spPr bwMode="auto">
          <a:xfrm>
            <a:off x="3538701" y="2079619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34E078-B7D1-DD6C-6816-59125C92645B}"/>
              </a:ext>
            </a:extLst>
          </p:cNvPr>
          <p:cNvSpPr/>
          <p:nvPr/>
        </p:nvSpPr>
        <p:spPr bwMode="auto">
          <a:xfrm>
            <a:off x="5212244" y="2079619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 dirty="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98BAD1-FB50-8DE3-3925-23746A4ED832}"/>
              </a:ext>
            </a:extLst>
          </p:cNvPr>
          <p:cNvSpPr/>
          <p:nvPr/>
        </p:nvSpPr>
        <p:spPr bwMode="auto">
          <a:xfrm>
            <a:off x="3541559" y="271596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B65988-3A31-0714-135F-6FC25A1CD23B}"/>
              </a:ext>
            </a:extLst>
          </p:cNvPr>
          <p:cNvSpPr/>
          <p:nvPr/>
        </p:nvSpPr>
        <p:spPr bwMode="auto">
          <a:xfrm>
            <a:off x="2123921" y="2732203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B45B12-8E9A-AA2E-7789-2C2AD9AD35B0}"/>
              </a:ext>
            </a:extLst>
          </p:cNvPr>
          <p:cNvSpPr/>
          <p:nvPr/>
        </p:nvSpPr>
        <p:spPr bwMode="auto">
          <a:xfrm>
            <a:off x="620559" y="273754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F9BFF0-B953-8EBF-E722-7DAED2211D5F}"/>
              </a:ext>
            </a:extLst>
          </p:cNvPr>
          <p:cNvSpPr/>
          <p:nvPr/>
        </p:nvSpPr>
        <p:spPr bwMode="auto">
          <a:xfrm>
            <a:off x="620559" y="342900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A73E28-A0AC-D87A-F7BD-A1181D328F18}"/>
              </a:ext>
            </a:extLst>
          </p:cNvPr>
          <p:cNvSpPr/>
          <p:nvPr/>
        </p:nvSpPr>
        <p:spPr bwMode="auto">
          <a:xfrm>
            <a:off x="3559972" y="4612897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AE1BDB-A547-6E78-639C-5AB16DF2E31D}"/>
              </a:ext>
            </a:extLst>
          </p:cNvPr>
          <p:cNvSpPr/>
          <p:nvPr/>
        </p:nvSpPr>
        <p:spPr bwMode="auto">
          <a:xfrm>
            <a:off x="3541559" y="4014427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2FF437-CB84-CD7D-1CFD-61A01E072511}"/>
              </a:ext>
            </a:extLst>
          </p:cNvPr>
          <p:cNvSpPr/>
          <p:nvPr/>
        </p:nvSpPr>
        <p:spPr bwMode="auto">
          <a:xfrm>
            <a:off x="2123922" y="4014427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25F81-7D67-39DE-95CF-E1D829F7FA27}"/>
              </a:ext>
            </a:extLst>
          </p:cNvPr>
          <p:cNvSpPr/>
          <p:nvPr/>
        </p:nvSpPr>
        <p:spPr bwMode="auto">
          <a:xfrm>
            <a:off x="639289" y="2124455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0F91F9-21AB-194C-D2A9-10577EA2F9D4}"/>
              </a:ext>
            </a:extLst>
          </p:cNvPr>
          <p:cNvSpPr/>
          <p:nvPr/>
        </p:nvSpPr>
        <p:spPr bwMode="auto">
          <a:xfrm>
            <a:off x="2088995" y="2079619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0E3E4B-E8CC-1B09-6277-E90D15EF24F3}"/>
              </a:ext>
            </a:extLst>
          </p:cNvPr>
          <p:cNvSpPr/>
          <p:nvPr/>
        </p:nvSpPr>
        <p:spPr bwMode="auto">
          <a:xfrm>
            <a:off x="5240818" y="2742265"/>
            <a:ext cx="390525" cy="406104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AE8BD1-ED2D-328C-218B-7E97C40C567B}"/>
              </a:ext>
            </a:extLst>
          </p:cNvPr>
          <p:cNvSpPr/>
          <p:nvPr/>
        </p:nvSpPr>
        <p:spPr bwMode="auto">
          <a:xfrm>
            <a:off x="2146146" y="3471393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3AD1BE-C7A9-8600-E7B4-1FCD036E0E36}"/>
              </a:ext>
            </a:extLst>
          </p:cNvPr>
          <p:cNvSpPr/>
          <p:nvPr/>
        </p:nvSpPr>
        <p:spPr bwMode="auto">
          <a:xfrm>
            <a:off x="3514888" y="3460583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8201D6-C26E-8E98-F7CA-C4CC0F5C9853}"/>
              </a:ext>
            </a:extLst>
          </p:cNvPr>
          <p:cNvSpPr/>
          <p:nvPr/>
        </p:nvSpPr>
        <p:spPr bwMode="auto">
          <a:xfrm>
            <a:off x="5212244" y="3471393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830801-8EE0-09D3-4346-4A2BCD055F65}"/>
              </a:ext>
            </a:extLst>
          </p:cNvPr>
          <p:cNvSpPr/>
          <p:nvPr/>
        </p:nvSpPr>
        <p:spPr bwMode="auto">
          <a:xfrm>
            <a:off x="620558" y="4014427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190C36-5629-B3F6-02F8-91BF77F0D208}"/>
              </a:ext>
            </a:extLst>
          </p:cNvPr>
          <p:cNvSpPr/>
          <p:nvPr/>
        </p:nvSpPr>
        <p:spPr bwMode="auto">
          <a:xfrm>
            <a:off x="5226529" y="4019897"/>
            <a:ext cx="419102" cy="402205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F66C1B-D6BB-EA31-11A8-A499576D5238}"/>
              </a:ext>
            </a:extLst>
          </p:cNvPr>
          <p:cNvSpPr/>
          <p:nvPr/>
        </p:nvSpPr>
        <p:spPr bwMode="auto">
          <a:xfrm>
            <a:off x="620557" y="4569032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765C91-076D-AA27-0682-301B00B0B13E}"/>
              </a:ext>
            </a:extLst>
          </p:cNvPr>
          <p:cNvSpPr/>
          <p:nvPr/>
        </p:nvSpPr>
        <p:spPr bwMode="auto">
          <a:xfrm>
            <a:off x="620555" y="5139048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8AD445-EFBE-2EC4-C408-720068292C6C}"/>
              </a:ext>
            </a:extLst>
          </p:cNvPr>
          <p:cNvSpPr/>
          <p:nvPr/>
        </p:nvSpPr>
        <p:spPr bwMode="auto">
          <a:xfrm>
            <a:off x="5183668" y="4612897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990C87-E9BF-337F-996A-D6A2BE3BE302}"/>
              </a:ext>
            </a:extLst>
          </p:cNvPr>
          <p:cNvSpPr/>
          <p:nvPr/>
        </p:nvSpPr>
        <p:spPr bwMode="auto">
          <a:xfrm>
            <a:off x="5183668" y="515655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B425D0-BB89-90B9-9EC8-4DDB6271670D}"/>
              </a:ext>
            </a:extLst>
          </p:cNvPr>
          <p:cNvSpPr/>
          <p:nvPr/>
        </p:nvSpPr>
        <p:spPr bwMode="auto">
          <a:xfrm>
            <a:off x="3557431" y="515655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2A9C8B-2F9D-37DA-BF04-CA4F7563834B}"/>
              </a:ext>
            </a:extLst>
          </p:cNvPr>
          <p:cNvSpPr/>
          <p:nvPr/>
        </p:nvSpPr>
        <p:spPr bwMode="auto">
          <a:xfrm>
            <a:off x="620556" y="5709064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603AB5-4675-1A7A-994C-5F58BB8598F2}"/>
              </a:ext>
            </a:extLst>
          </p:cNvPr>
          <p:cNvSpPr/>
          <p:nvPr/>
        </p:nvSpPr>
        <p:spPr bwMode="auto">
          <a:xfrm>
            <a:off x="2138842" y="5156550"/>
            <a:ext cx="447675" cy="406452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E27FA9-5676-1CA9-E6FC-BC076C7EF336}"/>
              </a:ext>
            </a:extLst>
          </p:cNvPr>
          <p:cNvSpPr/>
          <p:nvPr/>
        </p:nvSpPr>
        <p:spPr bwMode="auto">
          <a:xfrm>
            <a:off x="2093758" y="4598564"/>
            <a:ext cx="447675" cy="435118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23B7EC-CDDE-CA5D-61BA-56903B3B85B6}"/>
              </a:ext>
            </a:extLst>
          </p:cNvPr>
          <p:cNvSpPr/>
          <p:nvPr/>
        </p:nvSpPr>
        <p:spPr bwMode="auto">
          <a:xfrm>
            <a:off x="2123920" y="5696594"/>
            <a:ext cx="447675" cy="391253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676BFA3-59A6-92B6-C869-05AE77F98E17}"/>
              </a:ext>
            </a:extLst>
          </p:cNvPr>
          <p:cNvSpPr/>
          <p:nvPr/>
        </p:nvSpPr>
        <p:spPr bwMode="auto">
          <a:xfrm>
            <a:off x="3559972" y="5696594"/>
            <a:ext cx="447675" cy="391253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F9A45FA-4A45-B10F-1BE3-73A0477E1E94}"/>
              </a:ext>
            </a:extLst>
          </p:cNvPr>
          <p:cNvSpPr/>
          <p:nvPr/>
        </p:nvSpPr>
        <p:spPr bwMode="auto">
          <a:xfrm>
            <a:off x="5212242" y="5739646"/>
            <a:ext cx="447675" cy="391253"/>
          </a:xfrm>
          <a:prstGeom prst="rect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fr-FR" sz="1200" b="1" kern="1200">
                <a:solidFill>
                  <a:srgbClr val="1F497D"/>
                </a:solidFill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622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065"/>
            <a:ext cx="9906000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2600" dirty="0">
                <a:solidFill>
                  <a:schemeClr val="bg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</a:rPr>
              <a:t>المحور  الثاني  : يهدف لرفع من وتيرة  نشاط التكويني لتحقيق الأهداف الأربع التالية</a:t>
            </a:r>
            <a:endParaRPr lang="fr-FR" sz="2275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7769-B51D-3616-3CF1-9D22600866E1}"/>
              </a:ext>
            </a:extLst>
          </p:cNvPr>
          <p:cNvSpPr/>
          <p:nvPr/>
        </p:nvSpPr>
        <p:spPr>
          <a:xfrm>
            <a:off x="0" y="6605149"/>
            <a:ext cx="9906000" cy="154786"/>
          </a:xfrm>
          <a:prstGeom prst="rect">
            <a:avLst/>
          </a:prstGeom>
          <a:solidFill>
            <a:srgbClr val="34486E"/>
          </a:solidFill>
        </p:spPr>
        <p:txBody>
          <a:bodyPr wrap="square">
            <a:spAutoFit/>
          </a:bodyPr>
          <a:lstStyle/>
          <a:p>
            <a:pPr algn="ctr"/>
            <a:endParaRPr lang="fr-FR" sz="406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FC789-140B-5D28-8FBD-29819062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190" y="120373"/>
            <a:ext cx="492903" cy="475131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676767293"/>
              </p:ext>
            </p:extLst>
          </p:nvPr>
        </p:nvGraphicFramePr>
        <p:xfrm>
          <a:off x="1651000" y="12276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9301674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 &lt;/m_chGroupingSymbol17909&gt;&lt;m_strSuffix17909&gt;%&lt;/m_strSuffix17909&gt;&lt;/m_precDefaultPercent&gt;&lt;m_precDefaultDate/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1&quot;/&gt;&lt;m_eweekdayFirstOfWorkweek val=&quot;7&quot;/&gt;&lt;m_eweekdayFirstOfWeekend val=&quot;5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2nruWFCk.2BpPcOwmL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2nruWFCk.2BpPcOwmL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2nruWFCk.2BpPcOwmL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UyIOJ7F0Cn0XI3f6EqDg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bg1">
              <a:lumMod val="65000"/>
            </a:schemeClr>
          </a:solidFill>
        </a:ln>
      </a:spPr>
      <a:bodyPr wrap="square" lIns="72000" tIns="36000" rIns="72000" bIns="36000" rtlCol="0" anchor="ctr" anchorCtr="0">
        <a:normAutofit/>
      </a:bodyPr>
      <a:lstStyle>
        <a:defPPr marL="265113" indent="-265113" defTabSz="914286" fontAlgn="auto">
          <a:spcBef>
            <a:spcPts val="0"/>
          </a:spcBef>
          <a:spcAft>
            <a:spcPts val="0"/>
          </a:spcAft>
          <a:buFont typeface="Arial" pitchFamily="34" charset="0"/>
          <a:buChar char="•"/>
          <a:defRPr sz="1600" dirty="0" smtClean="0">
            <a:solidFill>
              <a:prstClr val="black"/>
            </a:solidFill>
            <a:latin typeface="+mj-lt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27719</TotalTime>
  <Words>2408</Words>
  <Application>Microsoft Office PowerPoint</Application>
  <PresentationFormat>Format A4 (210 x 297 mm)</PresentationFormat>
  <Paragraphs>445</Paragraphs>
  <Slides>18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Conception personnalisée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شكرا على انتباهكم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keywords>DGCL, DFCAT;Stratégie de formation;Phase 2;Benchmark formation CT</cp:keywords>
  <cp:lastModifiedBy>212618537508</cp:lastModifiedBy>
  <cp:revision>1898</cp:revision>
  <cp:lastPrinted>2019-11-21T19:24:13Z</cp:lastPrinted>
  <dcterms:created xsi:type="dcterms:W3CDTF">2019-07-16T13:21:23Z</dcterms:created>
  <dcterms:modified xsi:type="dcterms:W3CDTF">2022-07-06T13:02:59Z</dcterms:modified>
</cp:coreProperties>
</file>